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8288000" cy="10287000"/>
  <p:notesSz cx="6858000" cy="9144000"/>
  <p:embeddedFontLst>
    <p:embeddedFont>
      <p:font typeface="Bobby Jones Soft" charset="1" panose="00000000000000000000"/>
      <p:regular r:id="rId74"/>
    </p:embeddedFont>
    <p:embeddedFont>
      <p:font typeface="Inter Bold" charset="1" panose="020B0802030000000004"/>
      <p:regular r:id="rId75"/>
    </p:embeddedFont>
    <p:embeddedFont>
      <p:font typeface="Inter" charset="1" panose="020B0502030000000004"/>
      <p:regular r:id="rId76"/>
    </p:embeddedFont>
    <p:embeddedFont>
      <p:font typeface="Glacial Indifference" charset="1" panose="00000000000000000000"/>
      <p:regular r:id="rId77"/>
    </p:embeddedFont>
    <p:embeddedFont>
      <p:font typeface="Glacial Indifference Bold" charset="1" panose="00000800000000000000"/>
      <p:regular r:id="rId78"/>
    </p:embeddedFont>
    <p:embeddedFont>
      <p:font typeface="Roboto Bold" charset="1" panose="02000000000000000000"/>
      <p:regular r:id="rId79"/>
    </p:embeddedFont>
    <p:embeddedFont>
      <p:font typeface="Inter Medium" charset="1" panose="02000503000000020004"/>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6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9714" y="717256"/>
            <a:ext cx="16828573" cy="8852488"/>
            <a:chOff x="0" y="0"/>
            <a:chExt cx="4432217" cy="2331520"/>
          </a:xfrm>
        </p:grpSpPr>
        <p:sp>
          <p:nvSpPr>
            <p:cNvPr name="Freeform 4" id="4"/>
            <p:cNvSpPr/>
            <p:nvPr/>
          </p:nvSpPr>
          <p:spPr>
            <a:xfrm flipH="false" flipV="false" rot="0">
              <a:off x="0" y="0"/>
              <a:ext cx="4432217" cy="2331520"/>
            </a:xfrm>
            <a:custGeom>
              <a:avLst/>
              <a:gdLst/>
              <a:ahLst/>
              <a:cxnLst/>
              <a:rect r="r" b="b" t="t" l="l"/>
              <a:pathLst>
                <a:path h="2331520" w="4432217">
                  <a:moveTo>
                    <a:pt x="5521" y="0"/>
                  </a:moveTo>
                  <a:lnTo>
                    <a:pt x="4426696" y="0"/>
                  </a:lnTo>
                  <a:cubicBezTo>
                    <a:pt x="4429745" y="0"/>
                    <a:pt x="4432217" y="2472"/>
                    <a:pt x="4432217" y="5521"/>
                  </a:cubicBezTo>
                  <a:lnTo>
                    <a:pt x="4432217" y="2325999"/>
                  </a:lnTo>
                  <a:cubicBezTo>
                    <a:pt x="4432217" y="2327463"/>
                    <a:pt x="4431635" y="2328867"/>
                    <a:pt x="4430600" y="2329903"/>
                  </a:cubicBezTo>
                  <a:cubicBezTo>
                    <a:pt x="4429565" y="2330938"/>
                    <a:pt x="4428160" y="2331520"/>
                    <a:pt x="4426696" y="2331520"/>
                  </a:cubicBezTo>
                  <a:lnTo>
                    <a:pt x="5521" y="2331520"/>
                  </a:lnTo>
                  <a:cubicBezTo>
                    <a:pt x="2472" y="2331520"/>
                    <a:pt x="0" y="2329048"/>
                    <a:pt x="0" y="2325999"/>
                  </a:cubicBezTo>
                  <a:lnTo>
                    <a:pt x="0" y="5521"/>
                  </a:lnTo>
                  <a:cubicBezTo>
                    <a:pt x="0" y="2472"/>
                    <a:pt x="2472" y="0"/>
                    <a:pt x="5521" y="0"/>
                  </a:cubicBezTo>
                  <a:close/>
                </a:path>
              </a:pathLst>
            </a:custGeom>
            <a:solidFill>
              <a:srgbClr val="1D5D92">
                <a:alpha val="91765"/>
              </a:srgbClr>
            </a:solidFill>
            <a:ln w="38100" cap="sq">
              <a:solidFill>
                <a:srgbClr val="1D5D92">
                  <a:alpha val="91765"/>
                </a:srgbClr>
              </a:solidFill>
              <a:prstDash val="solid"/>
              <a:miter/>
            </a:ln>
          </p:spPr>
        </p:sp>
        <p:sp>
          <p:nvSpPr>
            <p:cNvPr name="TextBox 5" id="5"/>
            <p:cNvSpPr txBox="true"/>
            <p:nvPr/>
          </p:nvSpPr>
          <p:spPr>
            <a:xfrm>
              <a:off x="0" y="28575"/>
              <a:ext cx="4432217" cy="2302945"/>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4396553" y="3633327"/>
            <a:ext cx="9494894" cy="3070822"/>
          </a:xfrm>
          <a:prstGeom prst="rect">
            <a:avLst/>
          </a:prstGeom>
        </p:spPr>
        <p:txBody>
          <a:bodyPr anchor="t" rtlCol="false" tIns="0" lIns="0" bIns="0" rIns="0">
            <a:spAutoFit/>
          </a:bodyPr>
          <a:lstStyle/>
          <a:p>
            <a:pPr algn="ctr">
              <a:lnSpc>
                <a:spcPts val="7993"/>
              </a:lnSpc>
            </a:pPr>
            <a:r>
              <a:rPr lang="en-US" sz="7685">
                <a:solidFill>
                  <a:srgbClr val="F0F0F0"/>
                </a:solidFill>
                <a:latin typeface="Bobby Jones Soft"/>
                <a:ea typeface="Bobby Jones Soft"/>
                <a:cs typeface="Bobby Jones Soft"/>
                <a:sym typeface="Bobby Jones Soft"/>
              </a:rPr>
              <a:t>APP MÓVIL PARA MEDIR EL SUEÑO EN BASE A LA RUTINA DEL USUARIO</a:t>
            </a:r>
          </a:p>
        </p:txBody>
      </p:sp>
      <p:sp>
        <p:nvSpPr>
          <p:cNvPr name="Freeform 7" id="7"/>
          <p:cNvSpPr/>
          <p:nvPr/>
        </p:nvSpPr>
        <p:spPr>
          <a:xfrm flipH="false" flipV="false" rot="-261625">
            <a:off x="3117195" y="2157456"/>
            <a:ext cx="1771440" cy="1613621"/>
          </a:xfrm>
          <a:custGeom>
            <a:avLst/>
            <a:gdLst/>
            <a:ahLst/>
            <a:cxnLst/>
            <a:rect r="r" b="b" t="t" l="l"/>
            <a:pathLst>
              <a:path h="1613621" w="1771440">
                <a:moveTo>
                  <a:pt x="0" y="0"/>
                </a:moveTo>
                <a:lnTo>
                  <a:pt x="1771440" y="0"/>
                </a:lnTo>
                <a:lnTo>
                  <a:pt x="1771440"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585173">
            <a:off x="13950572" y="6442573"/>
            <a:ext cx="1771440" cy="1613621"/>
          </a:xfrm>
          <a:custGeom>
            <a:avLst/>
            <a:gdLst/>
            <a:ahLst/>
            <a:cxnLst/>
            <a:rect r="r" b="b" t="t" l="l"/>
            <a:pathLst>
              <a:path h="1613621" w="1771440">
                <a:moveTo>
                  <a:pt x="0" y="0"/>
                </a:moveTo>
                <a:lnTo>
                  <a:pt x="1771440" y="0"/>
                </a:lnTo>
                <a:lnTo>
                  <a:pt x="1771440" y="1613620"/>
                </a:lnTo>
                <a:lnTo>
                  <a:pt x="0" y="1613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6071318" y="7008949"/>
            <a:ext cx="6145363" cy="798367"/>
            <a:chOff x="0" y="0"/>
            <a:chExt cx="1722712" cy="223804"/>
          </a:xfrm>
        </p:grpSpPr>
        <p:sp>
          <p:nvSpPr>
            <p:cNvPr name="Freeform 10" id="10"/>
            <p:cNvSpPr/>
            <p:nvPr/>
          </p:nvSpPr>
          <p:spPr>
            <a:xfrm flipH="false" flipV="false" rot="0">
              <a:off x="0" y="0"/>
              <a:ext cx="1722712" cy="223804"/>
            </a:xfrm>
            <a:custGeom>
              <a:avLst/>
              <a:gdLst/>
              <a:ahLst/>
              <a:cxnLst/>
              <a:rect r="r" b="b" t="t" l="l"/>
              <a:pathLst>
                <a:path h="223804" w="1722712">
                  <a:moveTo>
                    <a:pt x="64250" y="0"/>
                  </a:moveTo>
                  <a:lnTo>
                    <a:pt x="1658463" y="0"/>
                  </a:lnTo>
                  <a:cubicBezTo>
                    <a:pt x="1693947" y="0"/>
                    <a:pt x="1722712" y="28766"/>
                    <a:pt x="1722712" y="64250"/>
                  </a:cubicBezTo>
                  <a:lnTo>
                    <a:pt x="1722712" y="159554"/>
                  </a:lnTo>
                  <a:cubicBezTo>
                    <a:pt x="1722712" y="195038"/>
                    <a:pt x="1693947" y="223804"/>
                    <a:pt x="1658463" y="223804"/>
                  </a:cubicBezTo>
                  <a:lnTo>
                    <a:pt x="64250" y="223804"/>
                  </a:lnTo>
                  <a:cubicBezTo>
                    <a:pt x="28766" y="223804"/>
                    <a:pt x="0" y="195038"/>
                    <a:pt x="0" y="159554"/>
                  </a:cubicBezTo>
                  <a:lnTo>
                    <a:pt x="0" y="64250"/>
                  </a:lnTo>
                  <a:cubicBezTo>
                    <a:pt x="0" y="28766"/>
                    <a:pt x="28766" y="0"/>
                    <a:pt x="64250" y="0"/>
                  </a:cubicBezTo>
                  <a:close/>
                </a:path>
              </a:pathLst>
            </a:custGeom>
            <a:solidFill>
              <a:srgbClr val="000000">
                <a:alpha val="0"/>
              </a:srgbClr>
            </a:solidFill>
            <a:ln w="19050" cap="rnd">
              <a:solidFill>
                <a:srgbClr val="F0F0F0"/>
              </a:solidFill>
              <a:prstDash val="solid"/>
              <a:round/>
            </a:ln>
          </p:spPr>
        </p:sp>
        <p:sp>
          <p:nvSpPr>
            <p:cNvPr name="TextBox 11" id="11"/>
            <p:cNvSpPr txBox="true"/>
            <p:nvPr/>
          </p:nvSpPr>
          <p:spPr>
            <a:xfrm>
              <a:off x="0" y="38100"/>
              <a:ext cx="1722712" cy="185704"/>
            </a:xfrm>
            <a:prstGeom prst="rect">
              <a:avLst/>
            </a:prstGeom>
          </p:spPr>
          <p:txBody>
            <a:bodyPr anchor="ctr" rtlCol="false" tIns="50800" lIns="50800" bIns="50800" rIns="50800"/>
            <a:lstStyle/>
            <a:p>
              <a:pPr algn="ctr">
                <a:lnSpc>
                  <a:spcPts val="2288"/>
                </a:lnSpc>
              </a:pPr>
            </a:p>
          </p:txBody>
        </p:sp>
      </p:grpSp>
      <p:sp>
        <p:nvSpPr>
          <p:cNvPr name="TextBox 12" id="12"/>
          <p:cNvSpPr txBox="true"/>
          <p:nvPr/>
        </p:nvSpPr>
        <p:spPr>
          <a:xfrm rot="0">
            <a:off x="4888635" y="2869341"/>
            <a:ext cx="8510731" cy="346076"/>
          </a:xfrm>
          <a:prstGeom prst="rect">
            <a:avLst/>
          </a:prstGeom>
        </p:spPr>
        <p:txBody>
          <a:bodyPr anchor="t" rtlCol="false" tIns="0" lIns="0" bIns="0" rIns="0">
            <a:spAutoFit/>
          </a:bodyPr>
          <a:lstStyle/>
          <a:p>
            <a:pPr algn="ctr">
              <a:lnSpc>
                <a:spcPts val="2600"/>
              </a:lnSpc>
            </a:pPr>
            <a:r>
              <a:rPr lang="en-US" b="true" sz="2500" spc="-50">
                <a:solidFill>
                  <a:srgbClr val="F0F0F0"/>
                </a:solidFill>
                <a:latin typeface="Inter Bold"/>
                <a:ea typeface="Inter Bold"/>
                <a:cs typeface="Inter Bold"/>
                <a:sym typeface="Inter Bold"/>
              </a:rPr>
              <a:t>Presentado por Christian Castro Usto</a:t>
            </a:r>
          </a:p>
        </p:txBody>
      </p:sp>
      <p:sp>
        <p:nvSpPr>
          <p:cNvPr name="TextBox 13" id="13"/>
          <p:cNvSpPr txBox="true"/>
          <p:nvPr/>
        </p:nvSpPr>
        <p:spPr>
          <a:xfrm rot="0">
            <a:off x="7208759" y="7276762"/>
            <a:ext cx="3870482" cy="291315"/>
          </a:xfrm>
          <a:prstGeom prst="rect">
            <a:avLst/>
          </a:prstGeom>
        </p:spPr>
        <p:txBody>
          <a:bodyPr anchor="t" rtlCol="false" tIns="0" lIns="0" bIns="0" rIns="0">
            <a:spAutoFit/>
          </a:bodyPr>
          <a:lstStyle/>
          <a:p>
            <a:pPr algn="ctr">
              <a:lnSpc>
                <a:spcPts val="2234"/>
              </a:lnSpc>
            </a:pPr>
            <a:r>
              <a:rPr lang="en-US" sz="2148" spc="-42">
                <a:solidFill>
                  <a:srgbClr val="F0F0F0"/>
                </a:solidFill>
                <a:latin typeface="Inter"/>
                <a:ea typeface="Inter"/>
                <a:cs typeface="Inter"/>
                <a:sym typeface="Inter"/>
              </a:rPr>
              <a:t>UNIVERSIDAD CONTINENTAL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358807" y="2097060"/>
            <a:ext cx="6900493" cy="6585723"/>
          </a:xfrm>
          <a:custGeom>
            <a:avLst/>
            <a:gdLst/>
            <a:ahLst/>
            <a:cxnLst/>
            <a:rect r="r" b="b" t="t" l="l"/>
            <a:pathLst>
              <a:path h="6585723" w="6900493">
                <a:moveTo>
                  <a:pt x="0" y="0"/>
                </a:moveTo>
                <a:lnTo>
                  <a:pt x="6900493" y="0"/>
                </a:lnTo>
                <a:lnTo>
                  <a:pt x="6900493" y="6585724"/>
                </a:lnTo>
                <a:lnTo>
                  <a:pt x="0" y="6585724"/>
                </a:lnTo>
                <a:lnTo>
                  <a:pt x="0" y="0"/>
                </a:lnTo>
                <a:close/>
              </a:path>
            </a:pathLst>
          </a:custGeom>
          <a:blipFill>
            <a:blip r:embed="rId3"/>
            <a:stretch>
              <a:fillRect l="-3021" t="0" r="-3021"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Características de los usuarios</a:t>
            </a:r>
          </a:p>
        </p:txBody>
      </p:sp>
      <p:sp>
        <p:nvSpPr>
          <p:cNvPr name="TextBox 8" id="8"/>
          <p:cNvSpPr txBox="true"/>
          <p:nvPr/>
        </p:nvSpPr>
        <p:spPr>
          <a:xfrm rot="0">
            <a:off x="1373436" y="2058960"/>
            <a:ext cx="8653576" cy="7583551"/>
          </a:xfrm>
          <a:prstGeom prst="rect">
            <a:avLst/>
          </a:prstGeom>
        </p:spPr>
        <p:txBody>
          <a:bodyPr anchor="t" rtlCol="false" tIns="0" lIns="0" bIns="0" rIns="0">
            <a:spAutoFit/>
          </a:bodyPr>
          <a:lstStyle/>
          <a:p>
            <a:pPr algn="just">
              <a:lnSpc>
                <a:spcPts val="3196"/>
              </a:lnSpc>
            </a:pPr>
            <a:r>
              <a:rPr lang="en-US" b="true" sz="2299" spc="11">
                <a:solidFill>
                  <a:srgbClr val="174973"/>
                </a:solidFill>
                <a:latin typeface="Inter Bold"/>
                <a:ea typeface="Inter Bold"/>
                <a:cs typeface="Inter Bold"/>
                <a:sym typeface="Inter Bold"/>
              </a:rPr>
              <a:t>Usuarios principales:</a:t>
            </a:r>
            <a:r>
              <a:rPr lang="en-US" sz="2299" spc="11">
                <a:solidFill>
                  <a:srgbClr val="174973"/>
                </a:solidFill>
                <a:latin typeface="Inter"/>
                <a:ea typeface="Inter"/>
                <a:cs typeface="Inter"/>
                <a:sym typeface="Inter"/>
              </a:rPr>
              <a:t> </a:t>
            </a:r>
          </a:p>
          <a:p>
            <a:pPr algn="just">
              <a:lnSpc>
                <a:spcPts val="3196"/>
              </a:lnSpc>
            </a:pPr>
          </a:p>
          <a:p>
            <a:pPr algn="just">
              <a:lnSpc>
                <a:spcPts val="3196"/>
              </a:lnSpc>
            </a:pPr>
            <a:r>
              <a:rPr lang="en-US" sz="2299" spc="11">
                <a:solidFill>
                  <a:srgbClr val="174973"/>
                </a:solidFill>
                <a:latin typeface="Inter"/>
                <a:ea typeface="Inter"/>
                <a:cs typeface="Inter"/>
                <a:sym typeface="Inter"/>
              </a:rPr>
              <a:t>Estudiantes universitarios que llevan una rutina académica demandante y desean mejorar su calidad de sueño mediante el seguimiento de sus hábitos.</a:t>
            </a:r>
          </a:p>
          <a:p>
            <a:pPr algn="just">
              <a:lnSpc>
                <a:spcPts val="3196"/>
              </a:lnSpc>
            </a:pPr>
          </a:p>
          <a:p>
            <a:pPr algn="just">
              <a:lnSpc>
                <a:spcPts val="3196"/>
              </a:lnSpc>
            </a:pPr>
            <a:r>
              <a:rPr lang="en-US" b="true" sz="2299" spc="11">
                <a:solidFill>
                  <a:srgbClr val="174973"/>
                </a:solidFill>
                <a:latin typeface="Inter Bold"/>
                <a:ea typeface="Inter Bold"/>
                <a:cs typeface="Inter Bold"/>
                <a:sym typeface="Inter Bold"/>
              </a:rPr>
              <a:t>Beneficios esperados: </a:t>
            </a:r>
          </a:p>
          <a:p>
            <a:pPr algn="just">
              <a:lnSpc>
                <a:spcPts val="3196"/>
              </a:lnSpc>
            </a:pPr>
          </a:p>
          <a:p>
            <a:pPr algn="just" marL="496567" indent="-248284" lvl="1">
              <a:lnSpc>
                <a:spcPts val="3196"/>
              </a:lnSpc>
              <a:buFont typeface="Arial"/>
              <a:buChar char="•"/>
            </a:pPr>
            <a:r>
              <a:rPr lang="en-US" sz="2299" spc="11">
                <a:solidFill>
                  <a:srgbClr val="174973"/>
                </a:solidFill>
                <a:latin typeface="Inter"/>
                <a:ea typeface="Inter"/>
                <a:cs typeface="Inter"/>
                <a:sym typeface="Inter"/>
              </a:rPr>
              <a:t>Mejor organización del sueño: Gracias a la inserción de alarmas y seguimiento estadístico, los usuarios podrán establecer hábitos de sueño más regulares.</a:t>
            </a:r>
          </a:p>
          <a:p>
            <a:pPr algn="just" marL="496567" indent="-248284" lvl="1">
              <a:lnSpc>
                <a:spcPts val="3196"/>
              </a:lnSpc>
              <a:buFont typeface="Arial"/>
              <a:buChar char="•"/>
            </a:pPr>
            <a:r>
              <a:rPr lang="en-US" sz="2299" spc="11">
                <a:solidFill>
                  <a:srgbClr val="174973"/>
                </a:solidFill>
                <a:latin typeface="Inter"/>
                <a:ea typeface="Inter"/>
                <a:cs typeface="Inter"/>
                <a:sym typeface="Inter"/>
              </a:rPr>
              <a:t>Toma de decisiones basada en datos: A través del análisis de sus patrones de sueño, los estudiantes podrán ajustar su rutina para obtener un mejor rendimiento académico y bienestar general.</a:t>
            </a:r>
          </a:p>
          <a:p>
            <a:pPr algn="just" marL="496567" indent="-248284" lvl="1">
              <a:lnSpc>
                <a:spcPts val="3196"/>
              </a:lnSpc>
              <a:buFont typeface="Arial"/>
              <a:buChar char="•"/>
            </a:pPr>
            <a:r>
              <a:rPr lang="en-US" sz="2299" spc="11">
                <a:solidFill>
                  <a:srgbClr val="174973"/>
                </a:solidFill>
                <a:latin typeface="Inter"/>
                <a:ea typeface="Inter"/>
                <a:cs typeface="Inter"/>
                <a:sym typeface="Inter"/>
              </a:rPr>
              <a:t>Conciencia sobre el descanso: Los estudiantes podrán conocer la cantidad de horas que duermen y compararlas con las recomendaciones de sueño saludable</a:t>
            </a:r>
          </a:p>
          <a:p>
            <a:pPr algn="just">
              <a:lnSpc>
                <a:spcPts val="319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838902" y="3337763"/>
            <a:ext cx="6420398" cy="3611474"/>
          </a:xfrm>
          <a:custGeom>
            <a:avLst/>
            <a:gdLst/>
            <a:ahLst/>
            <a:cxnLst/>
            <a:rect r="r" b="b" t="t" l="l"/>
            <a:pathLst>
              <a:path h="3611474" w="6420398">
                <a:moveTo>
                  <a:pt x="0" y="0"/>
                </a:moveTo>
                <a:lnTo>
                  <a:pt x="6420398" y="0"/>
                </a:lnTo>
                <a:lnTo>
                  <a:pt x="6420398" y="3611474"/>
                </a:lnTo>
                <a:lnTo>
                  <a:pt x="0" y="3611474"/>
                </a:lnTo>
                <a:lnTo>
                  <a:pt x="0" y="0"/>
                </a:lnTo>
                <a:close/>
              </a:path>
            </a:pathLst>
          </a:custGeom>
          <a:blipFill>
            <a:blip r:embed="rId3"/>
            <a:stretch>
              <a:fillRect l="0" t="0" r="0"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RESTRICCIONES</a:t>
            </a:r>
          </a:p>
        </p:txBody>
      </p:sp>
      <p:sp>
        <p:nvSpPr>
          <p:cNvPr name="TextBox 8" id="8"/>
          <p:cNvSpPr txBox="true"/>
          <p:nvPr/>
        </p:nvSpPr>
        <p:spPr>
          <a:xfrm rot="0">
            <a:off x="667026" y="2049435"/>
            <a:ext cx="9492437" cy="75335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Compatibl</a:t>
            </a:r>
            <a:r>
              <a:rPr lang="en-US" sz="2399" spc="11">
                <a:solidFill>
                  <a:srgbClr val="174973"/>
                </a:solidFill>
                <a:latin typeface="Inter"/>
                <a:ea typeface="Inter"/>
                <a:cs typeface="Inter"/>
                <a:sym typeface="Inter"/>
              </a:rPr>
              <a:t>e con dispositivos Android: La aplicación estará disponible solo para dispositivos con sistema operativo Android en su primera versión.</a:t>
            </a:r>
          </a:p>
          <a:p>
            <a:pPr algn="just" marL="518157" indent="-259078" lvl="1">
              <a:lnSpc>
                <a:spcPts val="3335"/>
              </a:lnSpc>
              <a:buFont typeface="Arial"/>
              <a:buChar char="•"/>
            </a:pPr>
            <a:r>
              <a:rPr lang="en-US" sz="2399" spc="11">
                <a:solidFill>
                  <a:srgbClr val="174973"/>
                </a:solidFill>
                <a:latin typeface="Inter"/>
                <a:ea typeface="Inter"/>
                <a:cs typeface="Inter"/>
                <a:sym typeface="Inter"/>
              </a:rPr>
              <a:t>Almacenamiento local: La aplicación utilizará SQLite para el almacenamiento de datos, lo que implica que los registros se guardarán únicamente en el dispositivo del usuario.</a:t>
            </a:r>
          </a:p>
          <a:p>
            <a:pPr algn="just" marL="518157" indent="-259078" lvl="1">
              <a:lnSpc>
                <a:spcPts val="3335"/>
              </a:lnSpc>
              <a:buFont typeface="Arial"/>
              <a:buChar char="•"/>
            </a:pPr>
            <a:r>
              <a:rPr lang="en-US" sz="2399" spc="11">
                <a:solidFill>
                  <a:srgbClr val="174973"/>
                </a:solidFill>
                <a:latin typeface="Inter"/>
                <a:ea typeface="Inter"/>
                <a:cs typeface="Inter"/>
                <a:sym typeface="Inter"/>
              </a:rPr>
              <a:t>Acceso sin conexión: Algunas funciones, como la inserción de rutina y la configuración de alarmas, estarán disponibles sin conexión, pero el acceso a contenido en línea (como videos de relajación) requerirá conexión a Internet.</a:t>
            </a:r>
          </a:p>
          <a:p>
            <a:pPr algn="just" marL="518157" indent="-259078" lvl="1">
              <a:lnSpc>
                <a:spcPts val="3335"/>
              </a:lnSpc>
              <a:buFont typeface="Arial"/>
              <a:buChar char="•"/>
            </a:pPr>
            <a:r>
              <a:rPr lang="en-US" sz="2399" spc="11">
                <a:solidFill>
                  <a:srgbClr val="174973"/>
                </a:solidFill>
                <a:latin typeface="Inter"/>
                <a:ea typeface="Inter"/>
                <a:cs typeface="Inter"/>
                <a:sym typeface="Inter"/>
              </a:rPr>
              <a:t>Capacidad de almacenamiento limitada: Debido al uso de almacenamiento local, la cantidad de datos guardados dependerá de la capacidad del dispositivo.</a:t>
            </a:r>
          </a:p>
          <a:p>
            <a:pPr algn="just" marL="518157" indent="-259078" lvl="1">
              <a:lnSpc>
                <a:spcPts val="3335"/>
              </a:lnSpc>
              <a:buFont typeface="Arial"/>
              <a:buChar char="•"/>
            </a:pPr>
            <a:r>
              <a:rPr lang="en-US" sz="2399" spc="11">
                <a:solidFill>
                  <a:srgbClr val="174973"/>
                </a:solidFill>
                <a:latin typeface="Inter"/>
                <a:ea typeface="Inter"/>
                <a:cs typeface="Inter"/>
                <a:sym typeface="Inter"/>
              </a:rPr>
              <a:t>Interfaz en español: La primera versión de la aplicación estará disponible solo en español, sin soporte para otros idiomas.</a:t>
            </a:r>
          </a:p>
          <a:p>
            <a:pPr algn="just">
              <a:lnSpc>
                <a:spcPts val="3335"/>
              </a:lnSpc>
            </a:pPr>
          </a:p>
          <a:p>
            <a:pPr algn="just">
              <a:lnSpc>
                <a:spcPts val="333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745349" y="1711683"/>
            <a:ext cx="6613966" cy="6613966"/>
          </a:xfrm>
          <a:custGeom>
            <a:avLst/>
            <a:gdLst/>
            <a:ahLst/>
            <a:cxnLst/>
            <a:rect r="r" b="b" t="t" l="l"/>
            <a:pathLst>
              <a:path h="6613966" w="6613966">
                <a:moveTo>
                  <a:pt x="0" y="0"/>
                </a:moveTo>
                <a:lnTo>
                  <a:pt x="6613966" y="0"/>
                </a:lnTo>
                <a:lnTo>
                  <a:pt x="6613966" y="6613966"/>
                </a:lnTo>
                <a:lnTo>
                  <a:pt x="0" y="6613966"/>
                </a:lnTo>
                <a:lnTo>
                  <a:pt x="0" y="0"/>
                </a:lnTo>
                <a:close/>
              </a:path>
            </a:pathLst>
          </a:custGeom>
          <a:blipFill>
            <a:blip r:embed="rId3"/>
            <a:stretch>
              <a:fillRect l="0" t="0" r="0" b="0"/>
            </a:stretch>
          </a:blipFill>
        </p:spPr>
      </p:sp>
      <p:sp>
        <p:nvSpPr>
          <p:cNvPr name="TextBox 7" id="7"/>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Suposiciones </a:t>
            </a:r>
          </a:p>
        </p:txBody>
      </p:sp>
      <p:sp>
        <p:nvSpPr>
          <p:cNvPr name="TextBox 8" id="8"/>
          <p:cNvSpPr txBox="true"/>
          <p:nvPr/>
        </p:nvSpPr>
        <p:spPr>
          <a:xfrm rot="0">
            <a:off x="667026" y="2049435"/>
            <a:ext cx="9006781" cy="62762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tien</a:t>
            </a:r>
            <a:r>
              <a:rPr lang="en-US" sz="2399" spc="11">
                <a:solidFill>
                  <a:srgbClr val="174973"/>
                </a:solidFill>
                <a:latin typeface="Inter"/>
                <a:ea typeface="Inter"/>
                <a:cs typeface="Inter"/>
                <a:sym typeface="Inter"/>
              </a:rPr>
              <a:t>en acceso a un dispositivo Android compatible con la aplicación.</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considerará que los usuarios ingresarán datos precisos sobre su rutina diaria para obtener mejores recomendaciones.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activarán los permisos necesarios para el funcionamiento de las alarmas y la visualización de videos.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dará por hecho que los usuarios comprenden el propósito de la aplicación y cómo utilizar sus funciones básicas.</a:t>
            </a:r>
          </a:p>
          <a:p>
            <a:pPr algn="just" marL="518157" indent="-259078" lvl="1">
              <a:lnSpc>
                <a:spcPts val="3335"/>
              </a:lnSpc>
              <a:buFont typeface="Arial"/>
              <a:buChar char="•"/>
            </a:pPr>
            <a:r>
              <a:rPr lang="en-US" sz="2399" spc="11">
                <a:solidFill>
                  <a:srgbClr val="174973"/>
                </a:solidFill>
                <a:latin typeface="Inter"/>
                <a:ea typeface="Inter"/>
                <a:cs typeface="Inter"/>
                <a:sym typeface="Inter"/>
              </a:rPr>
              <a:t>·Se asumirá que los usuarios mantendrán actualizado su sistema operativo para garantizar compatibilidad con futuras versiones de la app</a:t>
            </a:r>
          </a:p>
          <a:p>
            <a:pPr algn="just">
              <a:lnSpc>
                <a:spcPts val="333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450408"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Funcionales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553445"/>
            <a:ext cx="9240087" cy="912296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·RF1: Los usuarios podrán reg</a:t>
            </a:r>
            <a:r>
              <a:rPr lang="en-US" b="true" sz="2353" spc="141">
                <a:solidFill>
                  <a:srgbClr val="174973"/>
                </a:solidFill>
                <a:latin typeface="Inter Medium"/>
                <a:ea typeface="Inter Medium"/>
                <a:cs typeface="Inter Medium"/>
                <a:sym typeface="Inter Medium"/>
              </a:rPr>
              <a:t>istrar, modificar y eliminar su rutina diaria, incluyendo horas de estudio, recreación, trabajo y descanso.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·RF2: La aplicación permitirá la configuración y gestión de alarmas personalizadas según la rutina del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·RF3: S</a:t>
            </a:r>
            <a:r>
              <a:rPr lang="en-US" b="true" sz="2353" spc="141">
                <a:solidFill>
                  <a:srgbClr val="174973"/>
                </a:solidFill>
                <a:latin typeface="Inter Medium"/>
                <a:ea typeface="Inter Medium"/>
                <a:cs typeface="Inter Medium"/>
                <a:sym typeface="Inter Medium"/>
              </a:rPr>
              <a:t>e dispondrá de un menú principal para facilitar la navegación entre las distintas funcionalidades.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·RF4: El sistema almacenará y mostrará estadísticas sobre las horas de sueño y la distribución del tiempo en actividades diarias.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a:t>
            </a:r>
            <a:r>
              <a:rPr lang="en-US" b="true" sz="2353" spc="141">
                <a:solidFill>
                  <a:srgbClr val="174973"/>
                </a:solidFill>
                <a:latin typeface="Inter Medium"/>
                <a:ea typeface="Inter Medium"/>
                <a:cs typeface="Inter Medium"/>
                <a:sym typeface="Inter Medium"/>
              </a:rPr>
              <a:t>RF5: La aplicación debe ejecutar operaciones de registro y consulta en la base de datos SQLite en menos de 2 segundos.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·RF6</a:t>
            </a:r>
            <a:r>
              <a:rPr lang="en-US" b="true" sz="2353" spc="141">
                <a:solidFill>
                  <a:srgbClr val="174973"/>
                </a:solidFill>
                <a:latin typeface="Inter Medium"/>
                <a:ea typeface="Inter Medium"/>
                <a:cs typeface="Inter Medium"/>
                <a:sym typeface="Inter Medium"/>
              </a:rPr>
              <a:t>: La aplicación deberá funcionar sin necesidad de conexión a Internet, salvo para la visualización de videos de relajación.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·RF7: S</a:t>
            </a:r>
            <a:r>
              <a:rPr lang="en-US" b="true" sz="2353" spc="141">
                <a:solidFill>
                  <a:srgbClr val="174973"/>
                </a:solidFill>
                <a:latin typeface="Inter Medium"/>
                <a:ea typeface="Inter Medium"/>
                <a:cs typeface="Inter Medium"/>
                <a:sym typeface="Inter Medium"/>
              </a:rPr>
              <a:t>e garantizará que la aplicación sea compatible con versiones recientes de Android (mínimo Android 8.0 o superior).</a:t>
            </a: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450408"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No Funcionales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896787"/>
            <a:ext cx="9240087" cy="6426751"/>
          </a:xfrm>
          <a:prstGeom prst="rect">
            <a:avLst/>
          </a:prstGeom>
        </p:spPr>
        <p:txBody>
          <a:bodyPr anchor="t" rtlCol="false" tIns="0" lIns="0" bIns="0" rIns="0">
            <a:spAutoFit/>
          </a:bodyPr>
          <a:lstStyle/>
          <a:p>
            <a:pPr algn="just">
              <a:lnSpc>
                <a:spcPts val="4834"/>
              </a:lnSpc>
            </a:pP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·RNF1: La inte</a:t>
            </a:r>
            <a:r>
              <a:rPr lang="en-US" b="true" sz="2753" spc="165">
                <a:solidFill>
                  <a:srgbClr val="174973"/>
                </a:solidFill>
                <a:latin typeface="Inter Medium"/>
                <a:ea typeface="Inter Medium"/>
                <a:cs typeface="Inter Medium"/>
                <a:sym typeface="Inter Medium"/>
              </a:rPr>
              <a:t>rfaz de usuario deberá ser intuitiva y fácil de navegar, con diseño adaptable a distintos tamaños de pantalla en dispositivos Android.</a:t>
            </a: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a:t>
            </a:r>
            <a:r>
              <a:rPr lang="en-US" b="true" sz="2753" spc="165">
                <a:solidFill>
                  <a:srgbClr val="174973"/>
                </a:solidFill>
                <a:latin typeface="Inter Medium"/>
                <a:ea typeface="Inter Medium"/>
                <a:cs typeface="Inter Medium"/>
                <a:sym typeface="Inter Medium"/>
              </a:rPr>
              <a:t>RNF2: La aplicación deberá minimizar el consumo de batería, especialmente en la ejecución de alarmas y recopilación de datos en segundo plano.</a:t>
            </a:r>
          </a:p>
          <a:p>
            <a:pPr algn="just" marL="594472" indent="-297236" lvl="1">
              <a:lnSpc>
                <a:spcPts val="3854"/>
              </a:lnSpc>
              <a:buFont typeface="Arial"/>
              <a:buChar char="•"/>
            </a:pPr>
            <a:r>
              <a:rPr lang="en-US" b="true" sz="2753" spc="165">
                <a:solidFill>
                  <a:srgbClr val="174973"/>
                </a:solidFill>
                <a:latin typeface="Inter Medium"/>
                <a:ea typeface="Inter Medium"/>
                <a:cs typeface="Inter Medium"/>
                <a:sym typeface="Inter Medium"/>
              </a:rPr>
              <a:t>·RNF3</a:t>
            </a:r>
            <a:r>
              <a:rPr lang="en-US" b="true" sz="2753" spc="165">
                <a:solidFill>
                  <a:srgbClr val="174973"/>
                </a:solidFill>
                <a:latin typeface="Inter Medium"/>
                <a:ea typeface="Inter Medium"/>
                <a:cs typeface="Inter Medium"/>
                <a:sym typeface="Inter Medium"/>
              </a:rPr>
              <a:t>: La aplicación ofrecerá una sección con videos de relajación</a:t>
            </a:r>
            <a:r>
              <a:rPr lang="en-US" b="true" sz="2753" spc="165">
                <a:solidFill>
                  <a:srgbClr val="174973"/>
                </a:solidFill>
                <a:latin typeface="Inter Medium"/>
                <a:ea typeface="Inter Medium"/>
                <a:cs typeface="Inter Medium"/>
                <a:sym typeface="Inter Medium"/>
              </a:rPr>
              <a:t> p</a:t>
            </a:r>
            <a:r>
              <a:rPr lang="en-US" b="true" sz="2753" spc="165">
                <a:solidFill>
                  <a:srgbClr val="174973"/>
                </a:solidFill>
                <a:latin typeface="Inter Medium"/>
                <a:ea typeface="Inter Medium"/>
                <a:cs typeface="Inter Medium"/>
                <a:sym typeface="Inter Medium"/>
              </a:rPr>
              <a:t>ara mejorar la calidad del sueño.</a:t>
            </a:r>
          </a:p>
          <a:p>
            <a:pPr algn="just" marL="0" indent="0" lvl="0">
              <a:lnSpc>
                <a:spcPts val="385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2803910" y="2729832"/>
            <a:ext cx="4827337" cy="4827337"/>
          </a:xfrm>
          <a:custGeom>
            <a:avLst/>
            <a:gdLst/>
            <a:ahLst/>
            <a:cxnLst/>
            <a:rect r="r" b="b" t="t" l="l"/>
            <a:pathLst>
              <a:path h="4827337" w="4827337">
                <a:moveTo>
                  <a:pt x="0" y="0"/>
                </a:moveTo>
                <a:lnTo>
                  <a:pt x="4827336" y="0"/>
                </a:lnTo>
                <a:lnTo>
                  <a:pt x="4827336" y="4827336"/>
                </a:lnTo>
                <a:lnTo>
                  <a:pt x="0" y="4827336"/>
                </a:lnTo>
                <a:lnTo>
                  <a:pt x="0" y="0"/>
                </a:lnTo>
                <a:close/>
              </a:path>
            </a:pathLst>
          </a:custGeom>
          <a:blipFill>
            <a:blip r:embed="rId3"/>
            <a:stretch>
              <a:fillRect l="0" t="0" r="0" b="0"/>
            </a:stretch>
          </a:blipFill>
        </p:spPr>
      </p:sp>
      <p:sp>
        <p:nvSpPr>
          <p:cNvPr name="TextBox 7" id="7"/>
          <p:cNvSpPr txBox="true"/>
          <p:nvPr/>
        </p:nvSpPr>
        <p:spPr>
          <a:xfrm rot="0">
            <a:off x="928632" y="795846"/>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RIESGOS Y LIMITACIONES</a:t>
            </a:r>
          </a:p>
        </p:txBody>
      </p:sp>
      <p:sp>
        <p:nvSpPr>
          <p:cNvPr name="TextBox 8" id="8"/>
          <p:cNvSpPr txBox="true"/>
          <p:nvPr/>
        </p:nvSpPr>
        <p:spPr>
          <a:xfrm rot="0">
            <a:off x="667026" y="1594041"/>
            <a:ext cx="11964870" cy="7986014"/>
          </a:xfrm>
          <a:prstGeom prst="rect">
            <a:avLst/>
          </a:prstGeom>
        </p:spPr>
        <p:txBody>
          <a:bodyPr anchor="t" rtlCol="false" tIns="0" lIns="0" bIns="0" rIns="0">
            <a:spAutoFit/>
          </a:bodyPr>
          <a:lstStyle/>
          <a:p>
            <a:pPr algn="just" marL="474978" indent="-237489" lvl="1">
              <a:lnSpc>
                <a:spcPts val="3057"/>
              </a:lnSpc>
              <a:buFont typeface="Arial"/>
              <a:buChar char="•"/>
            </a:pPr>
            <a:r>
              <a:rPr lang="en-US" sz="2199" spc="10">
                <a:solidFill>
                  <a:srgbClr val="174973"/>
                </a:solidFill>
                <a:latin typeface="Inter"/>
                <a:ea typeface="Inter"/>
                <a:cs typeface="Inter"/>
                <a:sym typeface="Inter"/>
              </a:rPr>
              <a:t>·D</a:t>
            </a:r>
            <a:r>
              <a:rPr lang="en-US" sz="2199" spc="10">
                <a:solidFill>
                  <a:srgbClr val="174973"/>
                </a:solidFill>
                <a:latin typeface="Inter"/>
                <a:ea typeface="Inter"/>
                <a:cs typeface="Inter"/>
                <a:sym typeface="Inter"/>
              </a:rPr>
              <a:t>ependencia de almacenamiento local: Al utilizar SQLite, los datos se almacenan en el dispositivo del usuario, lo que puede generar riesgos en caso de pérdida o daño del dispositivo.</a:t>
            </a:r>
          </a:p>
          <a:p>
            <a:pPr algn="just" marL="474978" indent="-237489" lvl="1">
              <a:lnSpc>
                <a:spcPts val="3057"/>
              </a:lnSpc>
              <a:buFont typeface="Arial"/>
              <a:buChar char="•"/>
            </a:pPr>
            <a:r>
              <a:rPr lang="en-US" sz="2199" spc="10">
                <a:solidFill>
                  <a:srgbClr val="174973"/>
                </a:solidFill>
                <a:latin typeface="Inter"/>
                <a:ea typeface="Inter"/>
                <a:cs typeface="Inter"/>
                <a:sym typeface="Inter"/>
              </a:rPr>
              <a:t>·Acceso a contenido en línea: La visualización de videos de relajación requiere conexión a Internet, lo que podría afectar la experiencia del usuario en entornos sin acceso a la red.</a:t>
            </a:r>
          </a:p>
          <a:p>
            <a:pPr algn="just" marL="474978" indent="-237489" lvl="1">
              <a:lnSpc>
                <a:spcPts val="3057"/>
              </a:lnSpc>
              <a:buFont typeface="Arial"/>
              <a:buChar char="•"/>
            </a:pPr>
            <a:r>
              <a:rPr lang="en-US" sz="2199" spc="10">
                <a:solidFill>
                  <a:srgbClr val="174973"/>
                </a:solidFill>
                <a:latin typeface="Inter"/>
                <a:ea typeface="Inter"/>
                <a:cs typeface="Inter"/>
                <a:sym typeface="Inter"/>
              </a:rPr>
              <a:t>·Posibles errores en la inserción de alarmas: Dado que la funcionalidad de alarmas está en desarrollo, podrían existir fallos en la configuración o ejecución de las mismas.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·Compatibilidad con versiones de Android: La aplicación podría no funcionar correctamente en versiones antiguas del sistema operativo, afectando a algunos usuarios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·Funcionalidades incompletas: Actualmente, solo están habilitadas las secciones de menú principal, login, inserción de alarmas y visualización de videos. Funciones clave como el seguimiento estadístico aún no están implementadas.</a:t>
            </a:r>
          </a:p>
          <a:p>
            <a:pPr algn="just" marL="474978" indent="-237489" lvl="1">
              <a:lnSpc>
                <a:spcPts val="3057"/>
              </a:lnSpc>
              <a:buFont typeface="Arial"/>
              <a:buChar char="•"/>
            </a:pPr>
            <a:r>
              <a:rPr lang="en-US" sz="2199" spc="10">
                <a:solidFill>
                  <a:srgbClr val="174973"/>
                </a:solidFill>
                <a:latin typeface="Inter"/>
                <a:ea typeface="Inter"/>
                <a:cs typeface="Inter"/>
                <a:sym typeface="Inter"/>
              </a:rPr>
              <a:t>·Interfaz básica: La interfaz de usuario está en una etapa inicial y puede carecer de elementos avanzados de usabilidad y diseño intuitivo.</a:t>
            </a:r>
          </a:p>
          <a:p>
            <a:pPr algn="just" marL="474978" indent="-237489" lvl="1">
              <a:lnSpc>
                <a:spcPts val="3057"/>
              </a:lnSpc>
              <a:buFont typeface="Arial"/>
              <a:buChar char="•"/>
            </a:pPr>
            <a:r>
              <a:rPr lang="en-US" sz="2199" spc="10">
                <a:solidFill>
                  <a:srgbClr val="174973"/>
                </a:solidFill>
                <a:latin typeface="Inter"/>
                <a:ea typeface="Inter"/>
                <a:cs typeface="Inter"/>
                <a:sym typeface="Inter"/>
              </a:rPr>
              <a:t>·Sincronización de datos: En esta versión, la aplicación no cuenta con sincronización en la nube, lo que significa que los datos no se pueden recuperar si el usuario cambia de dispositivo</a:t>
            </a:r>
          </a:p>
          <a:p>
            <a:pPr algn="just">
              <a:lnSpc>
                <a:spcPts val="305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2983272"/>
            <a:ext cx="6234179" cy="47891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01 Registro de usuario y autenticación del usuario</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364064"/>
            <a:ext cx="9240087" cy="7894236"/>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1.1: Reg</a:t>
            </a:r>
            <a:r>
              <a:rPr lang="en-US" b="true" sz="2353" spc="141">
                <a:solidFill>
                  <a:srgbClr val="174973"/>
                </a:solidFill>
                <a:latin typeface="Inter Bold"/>
                <a:ea typeface="Inter Bold"/>
                <a:cs typeface="Inter Bold"/>
                <a:sym typeface="Inter Bold"/>
              </a:rPr>
              <a:t>istro de usuario</a:t>
            </a:r>
          </a:p>
          <a:p>
            <a:pPr algn="just">
              <a:lnSpc>
                <a:spcPts val="3294"/>
              </a:lnSpc>
            </a:pPr>
            <a:r>
              <a:rPr lang="en-US" b="true" sz="2353" spc="141">
                <a:solidFill>
                  <a:srgbClr val="174973"/>
                </a:solidFill>
                <a:latin typeface="Inter Medium"/>
                <a:ea typeface="Inter Medium"/>
                <a:cs typeface="Inter Medium"/>
                <a:sym typeface="Inter Medium"/>
              </a:rPr>
              <a:t>Como usuario, quiero registrarme en la aplicación, para almacenar mis datos y preferencias.</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registrarse con su correo electrónico y contraseña.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r</a:t>
            </a:r>
            <a:r>
              <a:rPr lang="en-US" b="true" sz="2353" spc="141">
                <a:solidFill>
                  <a:srgbClr val="174973"/>
                </a:solidFill>
                <a:latin typeface="Inter Medium"/>
                <a:ea typeface="Inter Medium"/>
                <a:cs typeface="Inter Medium"/>
                <a:sym typeface="Inter Medium"/>
              </a:rPr>
              <a:t>egistro funciona sin conexión a Internet.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valida la información ingresada al momento de registrarse.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registrarse sin errores y sus datos se almacenan correctamente.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 actualizado la documentación.</a:t>
            </a:r>
          </a:p>
          <a:p>
            <a:pPr algn="just">
              <a:lnSpc>
                <a:spcPts val="3294"/>
              </a:lnSpc>
            </a:pP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2787015"/>
            <a:ext cx="6234179" cy="47891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01 Registro de usuario y autenticación del usuario</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25234" y="1364064"/>
            <a:ext cx="9240087"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1.2: Inic</a:t>
            </a:r>
            <a:r>
              <a:rPr lang="en-US" b="true" sz="2353" spc="141">
                <a:solidFill>
                  <a:srgbClr val="174973"/>
                </a:solidFill>
                <a:latin typeface="Inter Bold"/>
                <a:ea typeface="Inter Bold"/>
                <a:cs typeface="Inter Bold"/>
                <a:sym typeface="Inter Bold"/>
              </a:rPr>
              <a:t>iar sesión</a:t>
            </a:r>
          </a:p>
          <a:p>
            <a:pPr algn="just">
              <a:lnSpc>
                <a:spcPts val="3294"/>
              </a:lnSpc>
            </a:pPr>
            <a:r>
              <a:rPr lang="en-US" b="true" sz="2353" spc="141">
                <a:solidFill>
                  <a:srgbClr val="174973"/>
                </a:solidFill>
                <a:latin typeface="Inter Medium"/>
                <a:ea typeface="Inter Medium"/>
                <a:cs typeface="Inter Medium"/>
                <a:sym typeface="Inter Medium"/>
              </a:rPr>
              <a:t>Como usuario, quiero iniciar sesión en la aplicación, para acceder a mis datos y configuraciones.</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iniciar sesión con su correo electrónico y contraseña.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Si </a:t>
            </a:r>
            <a:r>
              <a:rPr lang="en-US" b="true" sz="2353" spc="141">
                <a:solidFill>
                  <a:srgbClr val="174973"/>
                </a:solidFill>
                <a:latin typeface="Inter Medium"/>
                <a:ea typeface="Inter Medium"/>
                <a:cs typeface="Inter Medium"/>
                <a:sym typeface="Inter Medium"/>
              </a:rPr>
              <a:t>el usuario ya inició sesión previamente, será dirigido directamente al menú.</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muestra un mensaje de error si las credenciales son incorrectas.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autenticación funciona correctamente sin conexión.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Compatible con Android 8.0 o superior.</a:t>
            </a:r>
          </a:p>
          <a:p>
            <a:pPr algn="just">
              <a:lnSpc>
                <a:spcPts val="3294"/>
              </a:lnSpc>
            </a:pP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02 Registro y Gestión de Rutina</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971550"/>
            <a:ext cx="9681593"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2.1: Reg</a:t>
            </a:r>
            <a:r>
              <a:rPr lang="en-US" b="true" sz="2353" spc="141">
                <a:solidFill>
                  <a:srgbClr val="174973"/>
                </a:solidFill>
                <a:latin typeface="Inter Bold"/>
                <a:ea typeface="Inter Bold"/>
                <a:cs typeface="Inter Bold"/>
                <a:sym typeface="Inter Bold"/>
              </a:rPr>
              <a:t>istrar rutina del usuario</a:t>
            </a:r>
          </a:p>
          <a:p>
            <a:pPr algn="just">
              <a:lnSpc>
                <a:spcPts val="3294"/>
              </a:lnSpc>
            </a:pPr>
            <a:r>
              <a:rPr lang="en-US" b="true" sz="2353" spc="141">
                <a:solidFill>
                  <a:srgbClr val="174973"/>
                </a:solidFill>
                <a:latin typeface="Inter Medium"/>
                <a:ea typeface="Inter Medium"/>
                <a:cs typeface="Inter Medium"/>
                <a:sym typeface="Inter Medium"/>
              </a:rPr>
              <a:t>Como usuario, quiero registrar mi rutina diaria incluyendo horas de estudio, recreación, trabajo y descanso, para que la aplicación pueda analizar mis patrones de sueño.</a:t>
            </a: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debe permitir ingresar y guardar las actividades d</a:t>
            </a:r>
            <a:r>
              <a:rPr lang="en-US" b="true" sz="2353" spc="141">
                <a:solidFill>
                  <a:srgbClr val="174973"/>
                </a:solidFill>
                <a:latin typeface="Inter Medium"/>
                <a:ea typeface="Inter Medium"/>
                <a:cs typeface="Inter Medium"/>
                <a:sym typeface="Inter Medium"/>
              </a:rPr>
              <a:t>i</a:t>
            </a:r>
            <a:r>
              <a:rPr lang="en-US" b="true" sz="2353" spc="141">
                <a:solidFill>
                  <a:srgbClr val="174973"/>
                </a:solidFill>
                <a:latin typeface="Inter Medium"/>
                <a:ea typeface="Inter Medium"/>
                <a:cs typeface="Inter Medium"/>
                <a:sym typeface="Inter Medium"/>
              </a:rPr>
              <a:t>arias en la base de datos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interfaz debe ser intuitiva y mostrar campos para cada actividad.</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se ha desarrollado y probado en un entorno controlado.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t>
            </a:r>
            <a:r>
              <a:rPr lang="en-US" b="true" sz="2353" spc="141">
                <a:solidFill>
                  <a:srgbClr val="174973"/>
                </a:solidFill>
                <a:latin typeface="Inter Medium"/>
                <a:ea typeface="Inter Medium"/>
                <a:cs typeface="Inter Medium"/>
                <a:sym typeface="Inter Medium"/>
              </a:rPr>
              <a:t>ario puede registrar su rutina sin errores y los datos se almacenan correctamente en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realizado pruebas de integración con otras funcionalidades.</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02 Registro y Gestión de Rutina</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1109017"/>
            <a:ext cx="9681593" cy="8303811"/>
          </a:xfrm>
          <a:prstGeom prst="rect">
            <a:avLst/>
          </a:prstGeom>
        </p:spPr>
        <p:txBody>
          <a:bodyPr anchor="t" rtlCol="false" tIns="0" lIns="0" bIns="0" rIns="0">
            <a:spAutoFit/>
          </a:bodyPr>
          <a:lstStyle/>
          <a:p>
            <a:pPr algn="just">
              <a:lnSpc>
                <a:spcPts val="4274"/>
              </a:lnSpc>
            </a:pPr>
          </a:p>
          <a:p>
            <a:pPr algn="just" marL="508114" indent="-254057" lvl="1">
              <a:lnSpc>
                <a:spcPts val="3294"/>
              </a:lnSpc>
              <a:buFont typeface="Arial"/>
              <a:buChar char="•"/>
            </a:pPr>
            <a:r>
              <a:rPr lang="en-US" b="true" sz="2353" spc="141">
                <a:solidFill>
                  <a:srgbClr val="174973"/>
                </a:solidFill>
                <a:latin typeface="Inter Bold"/>
                <a:ea typeface="Inter Bold"/>
                <a:cs typeface="Inter Bold"/>
                <a:sym typeface="Inter Bold"/>
              </a:rPr>
              <a:t>Hi</a:t>
            </a:r>
            <a:r>
              <a:rPr lang="en-US" b="true" sz="2353" spc="141">
                <a:solidFill>
                  <a:srgbClr val="174973"/>
                </a:solidFill>
                <a:latin typeface="Inter Bold"/>
                <a:ea typeface="Inter Bold"/>
                <a:cs typeface="Inter Bold"/>
                <a:sym typeface="Inter Bold"/>
              </a:rPr>
              <a:t>storia de Usuario 2.2: Mod</a:t>
            </a:r>
            <a:r>
              <a:rPr lang="en-US" b="true" sz="2353" spc="141">
                <a:solidFill>
                  <a:srgbClr val="174973"/>
                </a:solidFill>
                <a:latin typeface="Inter Bold"/>
                <a:ea typeface="Inter Bold"/>
                <a:cs typeface="Inter Bold"/>
                <a:sym typeface="Inter Bold"/>
              </a:rPr>
              <a:t>ificar una rutina</a:t>
            </a:r>
          </a:p>
          <a:p>
            <a:pPr algn="just">
              <a:lnSpc>
                <a:spcPts val="3294"/>
              </a:lnSpc>
            </a:pPr>
            <a:r>
              <a:rPr lang="en-US" b="true" sz="2353" spc="141">
                <a:solidFill>
                  <a:srgbClr val="174973"/>
                </a:solidFill>
                <a:latin typeface="Inter Medium"/>
                <a:ea typeface="Inter Medium"/>
                <a:cs typeface="Inter Medium"/>
                <a:sym typeface="Inter Medium"/>
              </a:rPr>
              <a:t>Como usuario, quiero modificar mi rutina diaria para actualizar cambios en mi planificación.</a:t>
            </a: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Los cambios se guardan correctamente en la base de datos SQLite.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a:t>
            </a:r>
            <a:r>
              <a:rPr lang="en-US" b="true" sz="2353" spc="141">
                <a:solidFill>
                  <a:srgbClr val="174973"/>
                </a:solidFill>
                <a:latin typeface="Inter Medium"/>
                <a:ea typeface="Inter Medium"/>
                <a:cs typeface="Inter Medium"/>
                <a:sym typeface="Inter Medium"/>
              </a:rPr>
              <a:t> muestra un mensaje de confirmación tras la actualización de una rutina.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está implementada y ha pasado las pruebas unitarias y de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·Las modificaciones se reflejan correctamente en la base de datos.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actualizado las pruebas y documentación si es necesario.</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8E4"/>
        </a:solidFill>
      </p:bgPr>
    </p:bg>
    <p:spTree>
      <p:nvGrpSpPr>
        <p:cNvPr id="1" name=""/>
        <p:cNvGrpSpPr/>
        <p:nvPr/>
      </p:nvGrpSpPr>
      <p:grpSpPr>
        <a:xfrm>
          <a:off x="0" y="0"/>
          <a:ext cx="0" cy="0"/>
          <a:chOff x="0" y="0"/>
          <a:chExt cx="0" cy="0"/>
        </a:xfrm>
      </p:grpSpPr>
      <p:sp>
        <p:nvSpPr>
          <p:cNvPr name="Freeform 2" id="2"/>
          <p:cNvSpPr/>
          <p:nvPr/>
        </p:nvSpPr>
        <p:spPr>
          <a:xfrm flipH="false" flipV="false" rot="-445925">
            <a:off x="3142738" y="-769394"/>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798399">
            <a:off x="8466276" y="-9590538"/>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3283157">
            <a:off x="-1501206" y="7329841"/>
            <a:ext cx="5624862" cy="7545546"/>
          </a:xfrm>
          <a:custGeom>
            <a:avLst/>
            <a:gdLst/>
            <a:ahLst/>
            <a:cxnLst/>
            <a:rect r="r" b="b" t="t" l="l"/>
            <a:pathLst>
              <a:path h="7545546" w="5624862">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118363" y="226893"/>
            <a:ext cx="6460548" cy="966389"/>
          </a:xfrm>
          <a:prstGeom prst="rect">
            <a:avLst/>
          </a:prstGeom>
        </p:spPr>
        <p:txBody>
          <a:bodyPr anchor="t" rtlCol="false" tIns="0" lIns="0" bIns="0" rIns="0">
            <a:spAutoFit/>
          </a:bodyPr>
          <a:lstStyle/>
          <a:p>
            <a:pPr algn="l">
              <a:lnSpc>
                <a:spcPts val="7961"/>
              </a:lnSpc>
            </a:pPr>
            <a:r>
              <a:rPr lang="en-US" sz="5686" spc="534">
                <a:solidFill>
                  <a:srgbClr val="152540"/>
                </a:solidFill>
                <a:latin typeface="Glacial Indifference"/>
                <a:ea typeface="Glacial Indifference"/>
                <a:cs typeface="Glacial Indifference"/>
                <a:sym typeface="Glacial Indifference"/>
              </a:rPr>
              <a:t>INTRODUCCIÓN</a:t>
            </a:r>
          </a:p>
        </p:txBody>
      </p:sp>
      <p:sp>
        <p:nvSpPr>
          <p:cNvPr name="Freeform 6" id="6"/>
          <p:cNvSpPr/>
          <p:nvPr/>
        </p:nvSpPr>
        <p:spPr>
          <a:xfrm flipH="false" flipV="false" rot="2770156">
            <a:off x="-2577184" y="-2165857"/>
            <a:ext cx="5154368" cy="4995052"/>
          </a:xfrm>
          <a:custGeom>
            <a:avLst/>
            <a:gdLst/>
            <a:ahLst/>
            <a:cxnLst/>
            <a:rect r="r" b="b" t="t" l="l"/>
            <a:pathLst>
              <a:path h="4995052" w="5154368">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2770156">
            <a:off x="15710816" y="8522875"/>
            <a:ext cx="5154368" cy="4995052"/>
          </a:xfrm>
          <a:custGeom>
            <a:avLst/>
            <a:gdLst/>
            <a:ahLst/>
            <a:cxnLst/>
            <a:rect r="r" b="b" t="t" l="l"/>
            <a:pathLst>
              <a:path h="4995052" w="5154368">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2632259" y="0"/>
            <a:ext cx="6356958" cy="10287000"/>
          </a:xfrm>
          <a:custGeom>
            <a:avLst/>
            <a:gdLst/>
            <a:ahLst/>
            <a:cxnLst/>
            <a:rect r="r" b="b" t="t" l="l"/>
            <a:pathLst>
              <a:path h="10287000" w="6356958">
                <a:moveTo>
                  <a:pt x="0" y="0"/>
                </a:moveTo>
                <a:lnTo>
                  <a:pt x="6356958" y="0"/>
                </a:lnTo>
                <a:lnTo>
                  <a:pt x="6356958" y="10287000"/>
                </a:lnTo>
                <a:lnTo>
                  <a:pt x="0" y="10287000"/>
                </a:lnTo>
                <a:lnTo>
                  <a:pt x="0" y="0"/>
                </a:lnTo>
                <a:close/>
              </a:path>
            </a:pathLst>
          </a:custGeom>
          <a:blipFill>
            <a:blip r:embed="rId8"/>
            <a:stretch>
              <a:fillRect l="-30911" t="0" r="-30911" b="0"/>
            </a:stretch>
          </a:blipFill>
        </p:spPr>
      </p:sp>
      <p:sp>
        <p:nvSpPr>
          <p:cNvPr name="TextBox 9" id="9"/>
          <p:cNvSpPr txBox="true"/>
          <p:nvPr/>
        </p:nvSpPr>
        <p:spPr>
          <a:xfrm rot="0">
            <a:off x="784382" y="2681803"/>
            <a:ext cx="11582667" cy="8052586"/>
          </a:xfrm>
          <a:prstGeom prst="rect">
            <a:avLst/>
          </a:prstGeom>
        </p:spPr>
        <p:txBody>
          <a:bodyPr anchor="t" rtlCol="false" tIns="0" lIns="0" bIns="0" rIns="0">
            <a:spAutoFit/>
          </a:bodyPr>
          <a:lstStyle/>
          <a:p>
            <a:pPr algn="just">
              <a:lnSpc>
                <a:spcPts val="3981"/>
              </a:lnSpc>
            </a:pPr>
            <a:r>
              <a:rPr lang="en-US" sz="2844" spc="62">
                <a:solidFill>
                  <a:srgbClr val="152540"/>
                </a:solidFill>
                <a:latin typeface="Glacial Indifference"/>
                <a:ea typeface="Glacial Indifference"/>
                <a:cs typeface="Glacial Indifference"/>
                <a:sym typeface="Glacial Indifference"/>
              </a:rPr>
              <a:t>Muchas pers</a:t>
            </a:r>
            <a:r>
              <a:rPr lang="en-US" sz="2844" spc="62" strike="noStrike" u="none">
                <a:solidFill>
                  <a:srgbClr val="152540"/>
                </a:solidFill>
                <a:latin typeface="Glacial Indifference"/>
                <a:ea typeface="Glacial Indifference"/>
                <a:cs typeface="Glacial Indifference"/>
                <a:sym typeface="Glacial Indifference"/>
              </a:rPr>
              <a:t>onas enfrentan dificultades para mantener una rutina de sueño adecuada debido a sus actividades diarias, lo que puede afectar n</a:t>
            </a:r>
            <a:r>
              <a:rPr lang="en-US" sz="2844" spc="62" strike="noStrike" u="none">
                <a:solidFill>
                  <a:srgbClr val="152540"/>
                </a:solidFill>
                <a:latin typeface="Glacial Indifference"/>
                <a:ea typeface="Glacial Indifference"/>
                <a:cs typeface="Glacial Indifference"/>
                <a:sym typeface="Glacial Indifference"/>
              </a:rPr>
              <a:t>egativamente su salud, aumentar el estrés y reducir el rendimiento. Con el fin de dar solución a este problema, se ha desarrollado una aplicación móvil que ayuda a calcular las horas de descanso necesarias según la rutina personalizada del usuario. Esta herramienta permite registrar actividades diarias, configurar alarmas personalizadas, visualizar estadísticas semanales sobre el sueño y acceder a videos de relajación. Además, brinda recomendaciones basadas en los datos ingresados, promoviendo hábitos más saludables. La aplicación busca generar conciencia sobre la importancia del descanso adecuado para una mejor calidad de vida y bienestar general.</a:t>
            </a:r>
          </a:p>
          <a:p>
            <a:pPr algn="just">
              <a:lnSpc>
                <a:spcPts val="3981"/>
              </a:lnSpc>
            </a:pPr>
            <a:r>
              <a:rPr lang="en-US" sz="2844" spc="62" strike="noStrike" u="none">
                <a:solidFill>
                  <a:srgbClr val="152540"/>
                </a:solidFill>
                <a:latin typeface="Glacial Indifference"/>
                <a:ea typeface="Glacial Indifference"/>
                <a:cs typeface="Glacial Indifference"/>
                <a:sym typeface="Glacial Indifference"/>
              </a:rPr>
              <a:t>.</a:t>
            </a:r>
          </a:p>
          <a:p>
            <a:pPr algn="just">
              <a:lnSpc>
                <a:spcPts val="3981"/>
              </a:lnSpc>
            </a:pPr>
          </a:p>
          <a:p>
            <a:pPr algn="just">
              <a:lnSpc>
                <a:spcPts val="3981"/>
              </a:lnSpc>
            </a:pPr>
          </a:p>
        </p:txBody>
      </p:sp>
      <p:sp>
        <p:nvSpPr>
          <p:cNvPr name="TextBox 10" id="10"/>
          <p:cNvSpPr txBox="true"/>
          <p:nvPr/>
        </p:nvSpPr>
        <p:spPr>
          <a:xfrm rot="0">
            <a:off x="3118363" y="1056630"/>
            <a:ext cx="8324690" cy="1259324"/>
          </a:xfrm>
          <a:prstGeom prst="rect">
            <a:avLst/>
          </a:prstGeom>
        </p:spPr>
        <p:txBody>
          <a:bodyPr anchor="t" rtlCol="false" tIns="0" lIns="0" bIns="0" rIns="0">
            <a:spAutoFit/>
          </a:bodyPr>
          <a:lstStyle/>
          <a:p>
            <a:pPr algn="l">
              <a:lnSpc>
                <a:spcPts val="10258"/>
              </a:lnSpc>
            </a:pPr>
            <a:r>
              <a:rPr lang="en-US" b="true" sz="7327" spc="688">
                <a:solidFill>
                  <a:srgbClr val="152540"/>
                </a:solidFill>
                <a:latin typeface="Glacial Indifference Bold"/>
                <a:ea typeface="Glacial Indifference Bold"/>
                <a:cs typeface="Glacial Indifference Bold"/>
                <a:sym typeface="Glacial Indifference Bold"/>
              </a:rPr>
              <a:t>AL PROYECTO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9985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03 Configuración y Gestión de Alarmas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45880" y="885497"/>
            <a:ext cx="9681593" cy="8998500"/>
          </a:xfrm>
          <a:prstGeom prst="rect">
            <a:avLst/>
          </a:prstGeom>
        </p:spPr>
        <p:txBody>
          <a:bodyPr anchor="t" rtlCol="false" tIns="0" lIns="0" bIns="0" rIns="0">
            <a:spAutoFit/>
          </a:bodyPr>
          <a:lstStyle/>
          <a:p>
            <a:pPr algn="just">
              <a:lnSpc>
                <a:spcPts val="3294"/>
              </a:lnSpc>
            </a:pPr>
          </a:p>
          <a:p>
            <a:pPr algn="just" marL="508056" indent="-254028" lvl="1">
              <a:lnSpc>
                <a:spcPts val="3294"/>
              </a:lnSpc>
              <a:buFont typeface="Arial"/>
              <a:buChar char="•"/>
            </a:pPr>
            <a:r>
              <a:rPr lang="en-US" b="true" sz="2353" spc="141">
                <a:solidFill>
                  <a:srgbClr val="174973"/>
                </a:solidFill>
                <a:latin typeface="Inter Bold"/>
                <a:ea typeface="Inter Bold"/>
                <a:cs typeface="Inter Bold"/>
                <a:sym typeface="Inter Bold"/>
              </a:rPr>
              <a:t>Historia de Usuario 3.1: Configurar una alarma personalizada</a:t>
            </a:r>
          </a:p>
          <a:p>
            <a:pPr algn="just">
              <a:lnSpc>
                <a:spcPts val="3294"/>
              </a:lnSpc>
            </a:pPr>
            <a:r>
              <a:rPr lang="en-US" b="true" sz="2353" spc="141">
                <a:solidFill>
                  <a:srgbClr val="174973"/>
                </a:solidFill>
                <a:latin typeface="Inter Medium"/>
                <a:ea typeface="Inter Medium"/>
                <a:cs typeface="Inter Medium"/>
                <a:sym typeface="Inter Medium"/>
              </a:rPr>
              <a:t>Como usuario, quiero configurar alarmas personalizadas según mi rutina, para recibir recordatorios en el momento adecuado.</a:t>
            </a: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usuario puede crear una alarma indicando la hora con total precisión.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alarma se guarda en la base de datos y s</a:t>
            </a:r>
            <a:r>
              <a:rPr lang="en-US" b="true" sz="2353" spc="141">
                <a:solidFill>
                  <a:srgbClr val="174973"/>
                </a:solidFill>
                <a:latin typeface="Inter Medium"/>
                <a:ea typeface="Inter Medium"/>
                <a:cs typeface="Inter Medium"/>
                <a:sym typeface="Inter Medium"/>
              </a:rPr>
              <a:t>e</a:t>
            </a:r>
            <a:r>
              <a:rPr lang="en-US" b="true" sz="2353" spc="141">
                <a:solidFill>
                  <a:srgbClr val="174973"/>
                </a:solidFill>
                <a:latin typeface="Inter Medium"/>
                <a:ea typeface="Inter Medium"/>
                <a:cs typeface="Inter Medium"/>
                <a:sym typeface="Inter Medium"/>
              </a:rPr>
              <a:t> activa según la configuración del usuario.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muestra una notificación luego de configurar la alarma.</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ha sido implementada y probada con éxito.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·Las alarmas se activan según lo configurado.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 actualizado la documentación si es necesario.</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028700" y="3577590"/>
            <a:ext cx="6234179" cy="320802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Backlog Del producto - Épica 04 Menú Principal y Navegación</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063309" y="620437"/>
            <a:ext cx="9681593" cy="8588925"/>
          </a:xfrm>
          <a:prstGeom prst="rect">
            <a:avLst/>
          </a:prstGeom>
        </p:spPr>
        <p:txBody>
          <a:bodyPr anchor="t" rtlCol="false" tIns="0" lIns="0" bIns="0" rIns="0">
            <a:spAutoFit/>
          </a:bodyPr>
          <a:lstStyle/>
          <a:p>
            <a:pPr algn="just">
              <a:lnSpc>
                <a:spcPts val="3294"/>
              </a:lnSpc>
            </a:pPr>
          </a:p>
          <a:p>
            <a:pPr algn="just" marL="508056" indent="-254028" lvl="1">
              <a:lnSpc>
                <a:spcPts val="3294"/>
              </a:lnSpc>
              <a:buFont typeface="Arial"/>
              <a:buChar char="•"/>
            </a:pPr>
            <a:r>
              <a:rPr lang="en-US" b="true" sz="2353" spc="141">
                <a:solidFill>
                  <a:srgbClr val="174973"/>
                </a:solidFill>
                <a:latin typeface="Inter Bold"/>
                <a:ea typeface="Inter Bold"/>
                <a:cs typeface="Inter Bold"/>
                <a:sym typeface="Inter Bold"/>
              </a:rPr>
              <a:t>Historia de Usuario 4.1: Acceder al menú de navegación</a:t>
            </a:r>
          </a:p>
          <a:p>
            <a:pPr algn="just">
              <a:lnSpc>
                <a:spcPts val="3294"/>
              </a:lnSpc>
            </a:pPr>
            <a:r>
              <a:rPr lang="en-US" b="true" sz="2353" spc="141">
                <a:solidFill>
                  <a:srgbClr val="174973"/>
                </a:solidFill>
                <a:latin typeface="Inter Medium"/>
                <a:ea typeface="Inter Medium"/>
                <a:cs typeface="Inter Medium"/>
                <a:sym typeface="Inter Medium"/>
              </a:rPr>
              <a:t>Como usuario, quiero acceder al menú principal de la aplicación, para navegar fácilmente entre sus funcionalidades.</a:t>
            </a:r>
          </a:p>
          <a:p>
            <a:pPr algn="just">
              <a:lnSpc>
                <a:spcPts val="3294"/>
              </a:lnSpc>
            </a:pPr>
          </a:p>
          <a:p>
            <a:pPr algn="just">
              <a:lnSpc>
                <a:spcPts val="3294"/>
              </a:lnSpc>
            </a:pPr>
          </a:p>
          <a:p>
            <a:pPr algn="just">
              <a:lnSpc>
                <a:spcPts val="3294"/>
              </a:lnSpc>
            </a:pPr>
            <a:r>
              <a:rPr lang="en-US" b="true" sz="2353" spc="141">
                <a:solidFill>
                  <a:srgbClr val="174973"/>
                </a:solidFill>
                <a:latin typeface="Inter Bold"/>
                <a:ea typeface="Inter Bold"/>
                <a:cs typeface="Inter Bold"/>
                <a:sym typeface="Inter Bold"/>
              </a:rPr>
              <a:t>Criterios de Aceptación</a:t>
            </a:r>
            <a:r>
              <a:rPr lang="en-US" b="true" sz="2353" spc="141">
                <a:solidFill>
                  <a:srgbClr val="174973"/>
                </a:solidFill>
                <a:latin typeface="Inter Medium"/>
                <a:ea typeface="Inter Medium"/>
                <a:cs typeface="Inter Medium"/>
                <a:sym typeface="Inter Medium"/>
              </a:rPr>
              <a:t>:</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menú principal permite acceder a las secciones de rutina, alarmas, estadísticas y videos. </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El diseño es intuitivo y accesibl</a:t>
            </a:r>
            <a:r>
              <a:rPr lang="en-US" b="true" sz="2353" spc="141">
                <a:solidFill>
                  <a:srgbClr val="174973"/>
                </a:solidFill>
                <a:latin typeface="Inter Medium"/>
                <a:ea typeface="Inter Medium"/>
                <a:cs typeface="Inter Medium"/>
                <a:sym typeface="Inter Medium"/>
              </a:rPr>
              <a:t>e.</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Fun</a:t>
            </a:r>
            <a:r>
              <a:rPr lang="en-US" b="true" sz="2353" spc="141">
                <a:solidFill>
                  <a:srgbClr val="174973"/>
                </a:solidFill>
                <a:latin typeface="Inter Medium"/>
                <a:ea typeface="Inter Medium"/>
                <a:cs typeface="Inter Medium"/>
                <a:sym typeface="Inter Medium"/>
              </a:rPr>
              <a:t>ciona sin conexión a Internet, excepto para los videos.</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Estimación: 5 puntos</a:t>
            </a:r>
          </a:p>
          <a:p>
            <a:pPr algn="just">
              <a:lnSpc>
                <a:spcPts val="3294"/>
              </a:lnSpc>
            </a:pPr>
            <a:r>
              <a:rPr lang="en-US" b="true" sz="2353" spc="141">
                <a:solidFill>
                  <a:srgbClr val="174973"/>
                </a:solidFill>
                <a:latin typeface="Inter Bold"/>
                <a:ea typeface="Inter Bold"/>
                <a:cs typeface="Inter Bold"/>
                <a:sym typeface="Inter Bold"/>
              </a:rPr>
              <a:t>Definición de "Hecho":</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·La funcionalidad está implementada y ha pasado las pruebas de usabilidad.</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·Se han realizado pruebas de navegación e integración.</a:t>
            </a:r>
          </a:p>
          <a:p>
            <a:pPr algn="just" marL="508114" indent="-254057" lvl="1">
              <a:lnSpc>
                <a:spcPts val="3294"/>
              </a:lnSpc>
              <a:buFont typeface="Arial"/>
              <a:buChar char="•"/>
            </a:pPr>
            <a:r>
              <a:rPr lang="en-US" b="true" sz="2353" spc="141">
                <a:solidFill>
                  <a:srgbClr val="174973"/>
                </a:solidFill>
                <a:latin typeface="Inter Medium"/>
                <a:ea typeface="Inter Medium"/>
                <a:cs typeface="Inter Medium"/>
                <a:sym typeface="Inter Medium"/>
              </a:rPr>
              <a:t>·Compatible con Android 8.0 o superior.</a:t>
            </a:r>
          </a:p>
          <a:p>
            <a:pPr algn="just">
              <a:lnSpc>
                <a:spcPts val="3294"/>
              </a:lnSpc>
            </a:pPr>
          </a:p>
          <a:p>
            <a:pPr algn="just" marL="0" indent="0" lvl="0">
              <a:lnSpc>
                <a:spcPts val="3294"/>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AutoShape 6" id="6"/>
          <p:cNvSpPr/>
          <p:nvPr/>
        </p:nvSpPr>
        <p:spPr>
          <a:xfrm flipV="true">
            <a:off x="6613981" y="463963"/>
            <a:ext cx="0" cy="9480995"/>
          </a:xfrm>
          <a:prstGeom prst="line">
            <a:avLst/>
          </a:prstGeom>
          <a:ln cap="flat" w="28575">
            <a:solidFill>
              <a:srgbClr val="174973"/>
            </a:solidFill>
            <a:prstDash val="solid"/>
            <a:headEnd type="none" len="sm" w="sm"/>
            <a:tailEnd type="none" len="sm" w="sm"/>
          </a:ln>
        </p:spPr>
      </p:sp>
      <p:grpSp>
        <p:nvGrpSpPr>
          <p:cNvPr name="Group 7" id="7"/>
          <p:cNvGrpSpPr/>
          <p:nvPr/>
        </p:nvGrpSpPr>
        <p:grpSpPr>
          <a:xfrm rot="0">
            <a:off x="6442048" y="4426713"/>
            <a:ext cx="378723" cy="3787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6442048" y="6977114"/>
            <a:ext cx="378723" cy="3787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6424619" y="1879998"/>
            <a:ext cx="378723" cy="3787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6" id="16"/>
          <p:cNvSpPr/>
          <p:nvPr/>
        </p:nvSpPr>
        <p:spPr>
          <a:xfrm flipH="false" flipV="false" rot="0">
            <a:off x="7165290" y="3051496"/>
            <a:ext cx="10094010" cy="2602858"/>
          </a:xfrm>
          <a:custGeom>
            <a:avLst/>
            <a:gdLst/>
            <a:ahLst/>
            <a:cxnLst/>
            <a:rect r="r" b="b" t="t" l="l"/>
            <a:pathLst>
              <a:path h="2602858" w="10094010">
                <a:moveTo>
                  <a:pt x="0" y="0"/>
                </a:moveTo>
                <a:lnTo>
                  <a:pt x="10094010" y="0"/>
                </a:lnTo>
                <a:lnTo>
                  <a:pt x="10094010" y="2602858"/>
                </a:lnTo>
                <a:lnTo>
                  <a:pt x="0" y="2602858"/>
                </a:lnTo>
                <a:lnTo>
                  <a:pt x="0" y="0"/>
                </a:lnTo>
                <a:close/>
              </a:path>
            </a:pathLst>
          </a:custGeom>
          <a:blipFill>
            <a:blip r:embed="rId3"/>
            <a:stretch>
              <a:fillRect l="0" t="0" r="0" b="0"/>
            </a:stretch>
          </a:blipFill>
        </p:spPr>
      </p:sp>
      <p:sp>
        <p:nvSpPr>
          <p:cNvPr name="TextBox 17" id="17"/>
          <p:cNvSpPr txBox="true"/>
          <p:nvPr/>
        </p:nvSpPr>
        <p:spPr>
          <a:xfrm rot="0">
            <a:off x="1028700" y="3577590"/>
            <a:ext cx="5593995"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Priorización del backlog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317584"/>
            <a:ext cx="7951199" cy="4132826"/>
          </a:xfrm>
          <a:custGeom>
            <a:avLst/>
            <a:gdLst/>
            <a:ahLst/>
            <a:cxnLst/>
            <a:rect r="r" b="b" t="t" l="l"/>
            <a:pathLst>
              <a:path h="4132826" w="7951199">
                <a:moveTo>
                  <a:pt x="0" y="0"/>
                </a:moveTo>
                <a:lnTo>
                  <a:pt x="7951199" y="0"/>
                </a:lnTo>
                <a:lnTo>
                  <a:pt x="7951199" y="4132826"/>
                </a:lnTo>
                <a:lnTo>
                  <a:pt x="0" y="4132826"/>
                </a:lnTo>
                <a:lnTo>
                  <a:pt x="0" y="0"/>
                </a:lnTo>
                <a:close/>
              </a:path>
            </a:pathLst>
          </a:custGeom>
          <a:blipFill>
            <a:blip r:embed="rId3"/>
            <a:stretch>
              <a:fillRect l="0" t="0" r="0" b="0"/>
            </a:stretch>
          </a:blipFill>
        </p:spPr>
      </p:sp>
      <p:sp>
        <p:nvSpPr>
          <p:cNvPr name="Freeform 7" id="7"/>
          <p:cNvSpPr/>
          <p:nvPr/>
        </p:nvSpPr>
        <p:spPr>
          <a:xfrm flipH="false" flipV="false" rot="0">
            <a:off x="9356334" y="3317584"/>
            <a:ext cx="8175917" cy="1825916"/>
          </a:xfrm>
          <a:custGeom>
            <a:avLst/>
            <a:gdLst/>
            <a:ahLst/>
            <a:cxnLst/>
            <a:rect r="r" b="b" t="t" l="l"/>
            <a:pathLst>
              <a:path h="1825916" w="8175917">
                <a:moveTo>
                  <a:pt x="0" y="0"/>
                </a:moveTo>
                <a:lnTo>
                  <a:pt x="8175917" y="0"/>
                </a:lnTo>
                <a:lnTo>
                  <a:pt x="8175917" y="1825916"/>
                </a:lnTo>
                <a:lnTo>
                  <a:pt x="0" y="1825916"/>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01</a:t>
            </a:r>
          </a:p>
        </p:txBody>
      </p:sp>
      <p:sp>
        <p:nvSpPr>
          <p:cNvPr name="TextBox 9" id="9"/>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60 horas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2206099"/>
            <a:ext cx="9445238" cy="6648259"/>
          </a:xfrm>
          <a:custGeom>
            <a:avLst/>
            <a:gdLst/>
            <a:ahLst/>
            <a:cxnLst/>
            <a:rect r="r" b="b" t="t" l="l"/>
            <a:pathLst>
              <a:path h="6648259" w="9445238">
                <a:moveTo>
                  <a:pt x="0" y="0"/>
                </a:moveTo>
                <a:lnTo>
                  <a:pt x="9445238" y="0"/>
                </a:lnTo>
                <a:lnTo>
                  <a:pt x="9445238" y="6648258"/>
                </a:lnTo>
                <a:lnTo>
                  <a:pt x="0" y="6648258"/>
                </a:lnTo>
                <a:lnTo>
                  <a:pt x="0" y="0"/>
                </a:lnTo>
                <a:close/>
              </a:path>
            </a:pathLst>
          </a:custGeom>
          <a:blipFill>
            <a:blip r:embed="rId3"/>
            <a:stretch>
              <a:fillRect l="0" t="-711" r="0" b="-711"/>
            </a:stretch>
          </a:blipFill>
        </p:spPr>
      </p:sp>
      <p:sp>
        <p:nvSpPr>
          <p:cNvPr name="Freeform 7" id="7"/>
          <p:cNvSpPr/>
          <p:nvPr/>
        </p:nvSpPr>
        <p:spPr>
          <a:xfrm flipH="false" flipV="false" rot="0">
            <a:off x="10691762" y="4467521"/>
            <a:ext cx="6806364" cy="2064225"/>
          </a:xfrm>
          <a:custGeom>
            <a:avLst/>
            <a:gdLst/>
            <a:ahLst/>
            <a:cxnLst/>
            <a:rect r="r" b="b" t="t" l="l"/>
            <a:pathLst>
              <a:path h="2064225" w="6806364">
                <a:moveTo>
                  <a:pt x="0" y="0"/>
                </a:moveTo>
                <a:lnTo>
                  <a:pt x="6806364" y="0"/>
                </a:lnTo>
                <a:lnTo>
                  <a:pt x="6806364" y="2064225"/>
                </a:lnTo>
                <a:lnTo>
                  <a:pt x="0" y="2064225"/>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536514"/>
            <a:ext cx="8115300" cy="2367437"/>
          </a:xfrm>
          <a:custGeom>
            <a:avLst/>
            <a:gdLst/>
            <a:ahLst/>
            <a:cxnLst/>
            <a:rect r="r" b="b" t="t" l="l"/>
            <a:pathLst>
              <a:path h="2367437" w="8115300">
                <a:moveTo>
                  <a:pt x="0" y="0"/>
                </a:moveTo>
                <a:lnTo>
                  <a:pt x="8115300" y="0"/>
                </a:lnTo>
                <a:lnTo>
                  <a:pt x="8115300" y="2367437"/>
                </a:lnTo>
                <a:lnTo>
                  <a:pt x="0" y="2367437"/>
                </a:lnTo>
                <a:lnTo>
                  <a:pt x="0" y="0"/>
                </a:lnTo>
                <a:close/>
              </a:path>
            </a:pathLst>
          </a:custGeom>
          <a:blipFill>
            <a:blip r:embed="rId3"/>
            <a:stretch>
              <a:fillRect l="0" t="0" r="0" b="0"/>
            </a:stretch>
          </a:blipFill>
        </p:spPr>
      </p:sp>
      <p:sp>
        <p:nvSpPr>
          <p:cNvPr name="Freeform 7" id="7"/>
          <p:cNvSpPr/>
          <p:nvPr/>
        </p:nvSpPr>
        <p:spPr>
          <a:xfrm flipH="false" flipV="false" rot="0">
            <a:off x="9495112" y="3536514"/>
            <a:ext cx="7587960" cy="5198381"/>
          </a:xfrm>
          <a:custGeom>
            <a:avLst/>
            <a:gdLst/>
            <a:ahLst/>
            <a:cxnLst/>
            <a:rect r="r" b="b" t="t" l="l"/>
            <a:pathLst>
              <a:path h="5198381" w="7587960">
                <a:moveTo>
                  <a:pt x="0" y="0"/>
                </a:moveTo>
                <a:lnTo>
                  <a:pt x="7587960" y="0"/>
                </a:lnTo>
                <a:lnTo>
                  <a:pt x="7587960" y="5198381"/>
                </a:lnTo>
                <a:lnTo>
                  <a:pt x="0" y="5198381"/>
                </a:lnTo>
                <a:lnTo>
                  <a:pt x="0" y="0"/>
                </a:lnTo>
                <a:close/>
              </a:path>
            </a:pathLst>
          </a:custGeom>
          <a:blipFill>
            <a:blip r:embed="rId4"/>
            <a:stretch>
              <a:fillRect l="0" t="0" r="0" b="0"/>
            </a:stretch>
          </a:blipFill>
        </p:spPr>
      </p:sp>
      <p:sp>
        <p:nvSpPr>
          <p:cNvPr name="TextBox 8" id="8"/>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02</a:t>
            </a:r>
          </a:p>
        </p:txBody>
      </p:sp>
      <p:sp>
        <p:nvSpPr>
          <p:cNvPr name="TextBox 9" id="9"/>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61 horas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029749"/>
            <a:ext cx="8821651" cy="5635360"/>
          </a:xfrm>
          <a:custGeom>
            <a:avLst/>
            <a:gdLst/>
            <a:ahLst/>
            <a:cxnLst/>
            <a:rect r="r" b="b" t="t" l="l"/>
            <a:pathLst>
              <a:path h="5635360" w="8821651">
                <a:moveTo>
                  <a:pt x="0" y="0"/>
                </a:moveTo>
                <a:lnTo>
                  <a:pt x="8821651" y="0"/>
                </a:lnTo>
                <a:lnTo>
                  <a:pt x="8821651" y="5635360"/>
                </a:lnTo>
                <a:lnTo>
                  <a:pt x="0" y="5635360"/>
                </a:lnTo>
                <a:lnTo>
                  <a:pt x="0" y="0"/>
                </a:lnTo>
                <a:close/>
              </a:path>
            </a:pathLst>
          </a:custGeom>
          <a:blipFill>
            <a:blip r:embed="rId3"/>
            <a:stretch>
              <a:fillRect l="0" t="0" r="0" b="0"/>
            </a:stretch>
          </a:blipFill>
        </p:spPr>
      </p:sp>
      <p:sp>
        <p:nvSpPr>
          <p:cNvPr name="Freeform 7" id="7"/>
          <p:cNvSpPr/>
          <p:nvPr/>
        </p:nvSpPr>
        <p:spPr>
          <a:xfrm flipH="false" flipV="false" rot="0">
            <a:off x="10250792" y="3028364"/>
            <a:ext cx="7008508" cy="2819065"/>
          </a:xfrm>
          <a:custGeom>
            <a:avLst/>
            <a:gdLst/>
            <a:ahLst/>
            <a:cxnLst/>
            <a:rect r="r" b="b" t="t" l="l"/>
            <a:pathLst>
              <a:path h="2819065" w="7008508">
                <a:moveTo>
                  <a:pt x="0" y="0"/>
                </a:moveTo>
                <a:lnTo>
                  <a:pt x="7008508" y="0"/>
                </a:lnTo>
                <a:lnTo>
                  <a:pt x="7008508" y="2819065"/>
                </a:lnTo>
                <a:lnTo>
                  <a:pt x="0" y="2819065"/>
                </a:lnTo>
                <a:lnTo>
                  <a:pt x="0" y="0"/>
                </a:lnTo>
                <a:close/>
              </a:path>
            </a:pathLst>
          </a:custGeom>
          <a:blipFill>
            <a:blip r:embed="rId4"/>
            <a:stretch>
              <a:fillRect l="0" t="0" r="0" b="0"/>
            </a:stretch>
          </a:blipFill>
        </p:spPr>
      </p:sp>
      <p:sp>
        <p:nvSpPr>
          <p:cNvPr name="Freeform 8" id="8"/>
          <p:cNvSpPr/>
          <p:nvPr/>
        </p:nvSpPr>
        <p:spPr>
          <a:xfrm flipH="false" flipV="false" rot="0">
            <a:off x="10377574" y="6050267"/>
            <a:ext cx="6754943" cy="2325021"/>
          </a:xfrm>
          <a:custGeom>
            <a:avLst/>
            <a:gdLst/>
            <a:ahLst/>
            <a:cxnLst/>
            <a:rect r="r" b="b" t="t" l="l"/>
            <a:pathLst>
              <a:path h="2325021" w="6754943">
                <a:moveTo>
                  <a:pt x="0" y="0"/>
                </a:moveTo>
                <a:lnTo>
                  <a:pt x="6754944" y="0"/>
                </a:lnTo>
                <a:lnTo>
                  <a:pt x="6754944" y="2325021"/>
                </a:lnTo>
                <a:lnTo>
                  <a:pt x="0" y="2325021"/>
                </a:lnTo>
                <a:lnTo>
                  <a:pt x="0" y="0"/>
                </a:lnTo>
                <a:close/>
              </a:path>
            </a:pathLst>
          </a:custGeom>
          <a:blipFill>
            <a:blip r:embed="rId5"/>
            <a:stretch>
              <a:fillRect l="0" t="0" r="0" b="0"/>
            </a:stretch>
          </a:blipFill>
        </p:spPr>
      </p:sp>
      <p:sp>
        <p:nvSpPr>
          <p:cNvPr name="TextBox 9" id="9"/>
          <p:cNvSpPr txBox="true"/>
          <p:nvPr/>
        </p:nvSpPr>
        <p:spPr>
          <a:xfrm rot="0">
            <a:off x="1409700" y="1104900"/>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02</a:t>
            </a:r>
          </a:p>
        </p:txBody>
      </p:sp>
      <p:sp>
        <p:nvSpPr>
          <p:cNvPr name="TextBox 10" id="10"/>
          <p:cNvSpPr txBox="true"/>
          <p:nvPr/>
        </p:nvSpPr>
        <p:spPr>
          <a:xfrm rot="0">
            <a:off x="667026" y="2049435"/>
            <a:ext cx="9006781" cy="8279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61 horas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3028492"/>
            <a:ext cx="8489017" cy="3957556"/>
          </a:xfrm>
          <a:custGeom>
            <a:avLst/>
            <a:gdLst/>
            <a:ahLst/>
            <a:cxnLst/>
            <a:rect r="r" b="b" t="t" l="l"/>
            <a:pathLst>
              <a:path h="3957556" w="8489017">
                <a:moveTo>
                  <a:pt x="0" y="0"/>
                </a:moveTo>
                <a:lnTo>
                  <a:pt x="8489017" y="0"/>
                </a:lnTo>
                <a:lnTo>
                  <a:pt x="8489017" y="3957556"/>
                </a:lnTo>
                <a:lnTo>
                  <a:pt x="0" y="3957556"/>
                </a:lnTo>
                <a:lnTo>
                  <a:pt x="0" y="0"/>
                </a:lnTo>
                <a:close/>
              </a:path>
            </a:pathLst>
          </a:custGeom>
          <a:blipFill>
            <a:blip r:embed="rId3"/>
            <a:stretch>
              <a:fillRect l="0" t="0" r="0" b="0"/>
            </a:stretch>
          </a:blipFill>
        </p:spPr>
      </p:sp>
      <p:sp>
        <p:nvSpPr>
          <p:cNvPr name="Freeform 7" id="7"/>
          <p:cNvSpPr/>
          <p:nvPr/>
        </p:nvSpPr>
        <p:spPr>
          <a:xfrm flipH="false" flipV="false" rot="0">
            <a:off x="1028700" y="6986048"/>
            <a:ext cx="8489017" cy="1069524"/>
          </a:xfrm>
          <a:custGeom>
            <a:avLst/>
            <a:gdLst/>
            <a:ahLst/>
            <a:cxnLst/>
            <a:rect r="r" b="b" t="t" l="l"/>
            <a:pathLst>
              <a:path h="1069524" w="8489017">
                <a:moveTo>
                  <a:pt x="0" y="0"/>
                </a:moveTo>
                <a:lnTo>
                  <a:pt x="8489017" y="0"/>
                </a:lnTo>
                <a:lnTo>
                  <a:pt x="8489017" y="1069524"/>
                </a:lnTo>
                <a:lnTo>
                  <a:pt x="0" y="1069524"/>
                </a:lnTo>
                <a:lnTo>
                  <a:pt x="0" y="0"/>
                </a:lnTo>
                <a:close/>
              </a:path>
            </a:pathLst>
          </a:custGeom>
          <a:blipFill>
            <a:blip r:embed="rId4"/>
            <a:stretch>
              <a:fillRect l="0" t="0" r="0" b="-4168"/>
            </a:stretch>
          </a:blipFill>
        </p:spPr>
      </p:sp>
      <p:sp>
        <p:nvSpPr>
          <p:cNvPr name="Freeform 8" id="8"/>
          <p:cNvSpPr/>
          <p:nvPr/>
        </p:nvSpPr>
        <p:spPr>
          <a:xfrm flipH="false" flipV="false" rot="0">
            <a:off x="10171229" y="572453"/>
            <a:ext cx="7319758" cy="5916884"/>
          </a:xfrm>
          <a:custGeom>
            <a:avLst/>
            <a:gdLst/>
            <a:ahLst/>
            <a:cxnLst/>
            <a:rect r="r" b="b" t="t" l="l"/>
            <a:pathLst>
              <a:path h="5916884" w="7319758">
                <a:moveTo>
                  <a:pt x="0" y="0"/>
                </a:moveTo>
                <a:lnTo>
                  <a:pt x="7319758" y="0"/>
                </a:lnTo>
                <a:lnTo>
                  <a:pt x="7319758" y="5916883"/>
                </a:lnTo>
                <a:lnTo>
                  <a:pt x="0" y="5916883"/>
                </a:lnTo>
                <a:lnTo>
                  <a:pt x="0" y="0"/>
                </a:lnTo>
                <a:close/>
              </a:path>
            </a:pathLst>
          </a:custGeom>
          <a:blipFill>
            <a:blip r:embed="rId5"/>
            <a:stretch>
              <a:fillRect l="0" t="0" r="0" b="0"/>
            </a:stretch>
          </a:blipFill>
        </p:spPr>
      </p:sp>
      <p:sp>
        <p:nvSpPr>
          <p:cNvPr name="Freeform 9" id="9"/>
          <p:cNvSpPr/>
          <p:nvPr/>
        </p:nvSpPr>
        <p:spPr>
          <a:xfrm flipH="false" flipV="false" rot="0">
            <a:off x="10171229" y="6706731"/>
            <a:ext cx="7319758" cy="2289307"/>
          </a:xfrm>
          <a:custGeom>
            <a:avLst/>
            <a:gdLst/>
            <a:ahLst/>
            <a:cxnLst/>
            <a:rect r="r" b="b" t="t" l="l"/>
            <a:pathLst>
              <a:path h="2289307" w="7319758">
                <a:moveTo>
                  <a:pt x="0" y="0"/>
                </a:moveTo>
                <a:lnTo>
                  <a:pt x="7319758" y="0"/>
                </a:lnTo>
                <a:lnTo>
                  <a:pt x="7319758" y="2289307"/>
                </a:lnTo>
                <a:lnTo>
                  <a:pt x="0" y="2289307"/>
                </a:lnTo>
                <a:lnTo>
                  <a:pt x="0" y="0"/>
                </a:lnTo>
                <a:close/>
              </a:path>
            </a:pathLst>
          </a:custGeom>
          <a:blipFill>
            <a:blip r:embed="rId6"/>
            <a:stretch>
              <a:fillRect l="0" t="0" r="0" b="0"/>
            </a:stretch>
          </a:blipFill>
        </p:spPr>
      </p:sp>
      <p:sp>
        <p:nvSpPr>
          <p:cNvPr name="TextBox 10" id="10"/>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SPRING BACKLOG 03</a:t>
            </a:r>
          </a:p>
        </p:txBody>
      </p:sp>
      <p:sp>
        <p:nvSpPr>
          <p:cNvPr name="TextBox 11" id="11"/>
          <p:cNvSpPr txBox="true"/>
          <p:nvPr/>
        </p:nvSpPr>
        <p:spPr>
          <a:xfrm rot="0">
            <a:off x="644951" y="1610029"/>
            <a:ext cx="9006781" cy="1247013"/>
          </a:xfrm>
          <a:prstGeom prst="rect">
            <a:avLst/>
          </a:prstGeom>
        </p:spPr>
        <p:txBody>
          <a:bodyPr anchor="t" rtlCol="false" tIns="0" lIns="0" bIns="0" rIns="0">
            <a:spAutoFit/>
          </a:bodyPr>
          <a:lstStyle/>
          <a:p>
            <a:pPr algn="just" marL="518157" indent="-259078" lvl="1">
              <a:lnSpc>
                <a:spcPts val="3335"/>
              </a:lnSpc>
              <a:buFont typeface="Arial"/>
              <a:buChar char="•"/>
            </a:pPr>
            <a:r>
              <a:rPr lang="en-US" sz="2399" spc="11">
                <a:solidFill>
                  <a:srgbClr val="174973"/>
                </a:solidFill>
                <a:latin typeface="Inter"/>
                <a:ea typeface="Inter"/>
                <a:cs typeface="Inter"/>
                <a:sym typeface="Inter"/>
              </a:rPr>
              <a:t>Para este Spring se tomo en cuenta un trabajo de 49 horas donde se utilizara el tiempo libre para realizar las correcciónes en distintos problemas que puedan ocurrir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939417" y="1641045"/>
            <a:ext cx="8895547" cy="4487529"/>
          </a:xfrm>
          <a:custGeom>
            <a:avLst/>
            <a:gdLst/>
            <a:ahLst/>
            <a:cxnLst/>
            <a:rect r="r" b="b" t="t" l="l"/>
            <a:pathLst>
              <a:path h="4487529" w="8895547">
                <a:moveTo>
                  <a:pt x="0" y="0"/>
                </a:moveTo>
                <a:lnTo>
                  <a:pt x="8895547" y="0"/>
                </a:lnTo>
                <a:lnTo>
                  <a:pt x="8895547" y="4487529"/>
                </a:lnTo>
                <a:lnTo>
                  <a:pt x="0" y="4487529"/>
                </a:lnTo>
                <a:lnTo>
                  <a:pt x="0" y="0"/>
                </a:lnTo>
                <a:close/>
              </a:path>
            </a:pathLst>
          </a:custGeom>
          <a:blipFill>
            <a:blip r:embed="rId3"/>
            <a:stretch>
              <a:fillRect l="-5955" t="0" r="-248" b="0"/>
            </a:stretch>
          </a:blipFill>
        </p:spPr>
      </p:sp>
      <p:sp>
        <p:nvSpPr>
          <p:cNvPr name="TextBox 7" id="7"/>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Arquitectura</a:t>
            </a:r>
          </a:p>
        </p:txBody>
      </p:sp>
      <p:sp>
        <p:nvSpPr>
          <p:cNvPr name="TextBox 8" id="8"/>
          <p:cNvSpPr txBox="true"/>
          <p:nvPr/>
        </p:nvSpPr>
        <p:spPr>
          <a:xfrm rot="0">
            <a:off x="12422910" y="834594"/>
            <a:ext cx="4128255" cy="16414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REGIS</a:t>
            </a:r>
            <a:r>
              <a:rPr lang="en-US" b="true" sz="2500" spc="-50">
                <a:solidFill>
                  <a:srgbClr val="174973"/>
                </a:solidFill>
                <a:latin typeface="Inter Bold"/>
                <a:ea typeface="Inter Bold"/>
                <a:cs typeface="Inter Bold"/>
                <a:sym typeface="Inter Bold"/>
              </a:rPr>
              <a:t>TRAR.JAVA</a:t>
            </a:r>
          </a:p>
          <a:p>
            <a:pPr algn="just">
              <a:lnSpc>
                <a:spcPts val="2600"/>
              </a:lnSpc>
              <a:spcBef>
                <a:spcPct val="0"/>
              </a:spcBef>
            </a:pPr>
            <a:r>
              <a:rPr lang="en-US" b="true" sz="2500" spc="-50">
                <a:solidFill>
                  <a:srgbClr val="174973"/>
                </a:solidFill>
                <a:latin typeface="Inter Bold"/>
                <a:ea typeface="Inter Bold"/>
                <a:cs typeface="Inter Bold"/>
                <a:sym typeface="Inter Bold"/>
              </a:rPr>
              <a:t>Responsable de gestionar el login y el registro de usuarios de forma local.</a:t>
            </a:r>
          </a:p>
          <a:p>
            <a:pPr algn="just">
              <a:lnSpc>
                <a:spcPts val="2600"/>
              </a:lnSpc>
              <a:spcBef>
                <a:spcPct val="0"/>
              </a:spcBef>
            </a:pPr>
          </a:p>
        </p:txBody>
      </p:sp>
      <p:sp>
        <p:nvSpPr>
          <p:cNvPr name="TextBox 9" id="9"/>
          <p:cNvSpPr txBox="true"/>
          <p:nvPr/>
        </p:nvSpPr>
        <p:spPr>
          <a:xfrm rot="0">
            <a:off x="12422910" y="2504646"/>
            <a:ext cx="4128255" cy="16414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REGIS</a:t>
            </a:r>
            <a:r>
              <a:rPr lang="en-US" b="true" sz="2500" spc="-50">
                <a:solidFill>
                  <a:srgbClr val="174973"/>
                </a:solidFill>
                <a:latin typeface="Inter Bold"/>
                <a:ea typeface="Inter Bold"/>
                <a:cs typeface="Inter Bold"/>
                <a:sym typeface="Inter Bold"/>
              </a:rPr>
              <a:t>TRORUTINA.JAVA</a:t>
            </a:r>
          </a:p>
          <a:p>
            <a:pPr algn="just">
              <a:lnSpc>
                <a:spcPts val="2600"/>
              </a:lnSpc>
              <a:spcBef>
                <a:spcPct val="0"/>
              </a:spcBef>
            </a:pPr>
            <a:r>
              <a:rPr lang="en-US" b="true" sz="2500" spc="-50">
                <a:solidFill>
                  <a:srgbClr val="174973"/>
                </a:solidFill>
                <a:latin typeface="Inter Bold"/>
                <a:ea typeface="Inter Bold"/>
                <a:cs typeface="Inter Bold"/>
                <a:sym typeface="Inter Bold"/>
              </a:rPr>
              <a:t>Encargada de la creación y modificación de la rutina diaria del usuario.</a:t>
            </a:r>
          </a:p>
          <a:p>
            <a:pPr algn="just">
              <a:lnSpc>
                <a:spcPts val="2600"/>
              </a:lnSpc>
              <a:spcBef>
                <a:spcPct val="0"/>
              </a:spcBef>
            </a:pPr>
          </a:p>
        </p:txBody>
      </p:sp>
      <p:sp>
        <p:nvSpPr>
          <p:cNvPr name="TextBox 10" id="10"/>
          <p:cNvSpPr txBox="true"/>
          <p:nvPr/>
        </p:nvSpPr>
        <p:spPr>
          <a:xfrm rot="0">
            <a:off x="12376834" y="4174697"/>
            <a:ext cx="4325305" cy="19653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REGIS</a:t>
            </a:r>
            <a:r>
              <a:rPr lang="en-US" b="true" sz="2500" spc="-50">
                <a:solidFill>
                  <a:srgbClr val="174973"/>
                </a:solidFill>
                <a:latin typeface="Inter Bold"/>
                <a:ea typeface="Inter Bold"/>
                <a:cs typeface="Inter Bold"/>
                <a:sym typeface="Inter Bold"/>
              </a:rPr>
              <a:t>TRARALARMA.JAVA</a:t>
            </a:r>
          </a:p>
          <a:p>
            <a:pPr algn="just">
              <a:lnSpc>
                <a:spcPts val="2600"/>
              </a:lnSpc>
              <a:spcBef>
                <a:spcPct val="0"/>
              </a:spcBef>
            </a:pPr>
            <a:r>
              <a:rPr lang="en-US" b="true" sz="2500" spc="-50">
                <a:solidFill>
                  <a:srgbClr val="174973"/>
                </a:solidFill>
                <a:latin typeface="Inter Bold"/>
                <a:ea typeface="Inter Bold"/>
                <a:cs typeface="Inter Bold"/>
                <a:sym typeface="Inter Bold"/>
              </a:rPr>
              <a:t>Permite al usuario configurar alarmas personalizadas según su rutina de sueño.</a:t>
            </a:r>
          </a:p>
          <a:p>
            <a:pPr algn="just">
              <a:lnSpc>
                <a:spcPts val="2600"/>
              </a:lnSpc>
              <a:spcBef>
                <a:spcPct val="0"/>
              </a:spcBef>
            </a:pPr>
          </a:p>
        </p:txBody>
      </p:sp>
      <p:sp>
        <p:nvSpPr>
          <p:cNvPr name="TextBox 11" id="11"/>
          <p:cNvSpPr txBox="true"/>
          <p:nvPr/>
        </p:nvSpPr>
        <p:spPr>
          <a:xfrm rot="0">
            <a:off x="12422910" y="6168598"/>
            <a:ext cx="4424716" cy="29368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VIDEOSACTIVI</a:t>
            </a:r>
            <a:r>
              <a:rPr lang="en-US" b="true" sz="2500" spc="-50">
                <a:solidFill>
                  <a:srgbClr val="174973"/>
                </a:solidFill>
                <a:latin typeface="Inter Bold"/>
                <a:ea typeface="Inter Bold"/>
                <a:cs typeface="Inter Bold"/>
                <a:sym typeface="Inter Bold"/>
              </a:rPr>
              <a:t>TY.JAVA</a:t>
            </a:r>
          </a:p>
          <a:p>
            <a:pPr algn="just">
              <a:lnSpc>
                <a:spcPts val="2600"/>
              </a:lnSpc>
              <a:spcBef>
                <a:spcPct val="0"/>
              </a:spcBef>
            </a:pPr>
            <a:r>
              <a:rPr lang="en-US" b="true" sz="2500" spc="-50">
                <a:solidFill>
                  <a:srgbClr val="174973"/>
                </a:solidFill>
                <a:latin typeface="Inter Bold"/>
                <a:ea typeface="Inter Bold"/>
                <a:cs typeface="Inter Bold"/>
                <a:sym typeface="Inter Bold"/>
              </a:rPr>
              <a:t>Se encuentra en el paquete MV, esta clase actúa como parte de la lógica de presentación al encargarse de cargar y controlar la reproducción de videos de relajación.</a:t>
            </a:r>
          </a:p>
          <a:p>
            <a:pPr algn="just">
              <a:lnSpc>
                <a:spcPts val="2600"/>
              </a:lnSpc>
              <a:spcBef>
                <a:spcPct val="0"/>
              </a:spcBef>
            </a:pPr>
          </a:p>
        </p:txBody>
      </p:sp>
      <p:sp>
        <p:nvSpPr>
          <p:cNvPr name="TextBox 12" id="12"/>
          <p:cNvSpPr txBox="true"/>
          <p:nvPr/>
        </p:nvSpPr>
        <p:spPr>
          <a:xfrm rot="0">
            <a:off x="1028700" y="6645274"/>
            <a:ext cx="4358491" cy="26130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DA</a:t>
            </a:r>
            <a:r>
              <a:rPr lang="en-US" b="true" sz="2500" spc="-50">
                <a:solidFill>
                  <a:srgbClr val="174973"/>
                </a:solidFill>
                <a:latin typeface="Inter Bold"/>
                <a:ea typeface="Inter Bold"/>
                <a:cs typeface="Inter Bold"/>
                <a:sym typeface="Inter Bold"/>
              </a:rPr>
              <a:t>TABASEHELPER.JAVA</a:t>
            </a:r>
          </a:p>
          <a:p>
            <a:pPr algn="just">
              <a:lnSpc>
                <a:spcPts val="2600"/>
              </a:lnSpc>
              <a:spcBef>
                <a:spcPct val="0"/>
              </a:spcBef>
            </a:pPr>
            <a:r>
              <a:rPr lang="en-US" b="true" sz="2500" spc="-50">
                <a:solidFill>
                  <a:srgbClr val="174973"/>
                </a:solidFill>
                <a:latin typeface="Inter Bold"/>
                <a:ea typeface="Inter Bold"/>
                <a:cs typeface="Inter Bold"/>
                <a:sym typeface="Inter Bold"/>
              </a:rPr>
              <a:t>Clase central para la gestión de la base de datos SQLite, funciona como un gestor de acceso a los DAOs (UsuarioDAO, RutinaDAO, AlarmaDAO).</a:t>
            </a:r>
          </a:p>
          <a:p>
            <a:pPr algn="just">
              <a:lnSpc>
                <a:spcPts val="2600"/>
              </a:lnSpc>
              <a:spcBef>
                <a:spcPct val="0"/>
              </a:spcBef>
            </a:pPr>
          </a:p>
        </p:txBody>
      </p:sp>
      <p:sp>
        <p:nvSpPr>
          <p:cNvPr name="TextBox 13" id="13"/>
          <p:cNvSpPr txBox="true"/>
          <p:nvPr/>
        </p:nvSpPr>
        <p:spPr>
          <a:xfrm rot="0">
            <a:off x="6416751" y="6483349"/>
            <a:ext cx="4976599" cy="2936876"/>
          </a:xfrm>
          <a:prstGeom prst="rect">
            <a:avLst/>
          </a:prstGeom>
        </p:spPr>
        <p:txBody>
          <a:bodyPr anchor="t" rtlCol="false" tIns="0" lIns="0" bIns="0" rIns="0">
            <a:spAutoFit/>
          </a:bodyPr>
          <a:lstStyle/>
          <a:p>
            <a:pPr algn="just">
              <a:lnSpc>
                <a:spcPts val="2600"/>
              </a:lnSpc>
            </a:pPr>
            <a:r>
              <a:rPr lang="en-US" b="true" sz="2500" spc="-50">
                <a:solidFill>
                  <a:srgbClr val="174973"/>
                </a:solidFill>
                <a:latin typeface="Inter Bold"/>
                <a:ea typeface="Inter Bold"/>
                <a:cs typeface="Inter Bold"/>
                <a:sym typeface="Inter Bold"/>
              </a:rPr>
              <a:t>DAOs (Data Access Object)</a:t>
            </a:r>
          </a:p>
          <a:p>
            <a:pPr algn="just">
              <a:lnSpc>
                <a:spcPts val="2600"/>
              </a:lnSpc>
              <a:spcBef>
                <a:spcPct val="0"/>
              </a:spcBef>
            </a:pPr>
            <a:r>
              <a:rPr lang="en-US" b="true" sz="2500" spc="-50">
                <a:solidFill>
                  <a:srgbClr val="174973"/>
                </a:solidFill>
                <a:latin typeface="Inter Bold"/>
                <a:ea typeface="Inter Bold"/>
                <a:cs typeface="Inter Bold"/>
                <a:sym typeface="Inter Bold"/>
              </a:rPr>
              <a:t>Los DAOs son interfaces o clases que permiten separar el acceso a datos del resto de la lógica. Cada DAO representa una </a:t>
            </a:r>
            <a:r>
              <a:rPr lang="en-US" b="true" sz="2500" spc="-50">
                <a:solidFill>
                  <a:srgbClr val="174973"/>
                </a:solidFill>
                <a:latin typeface="Inter Bold"/>
                <a:ea typeface="Inter Bold"/>
                <a:cs typeface="Inter Bold"/>
                <a:sym typeface="Inter Bold"/>
              </a:rPr>
              <a:t>entidad y contiene las operaciones específicas que se pueden realizar sobre ella.</a:t>
            </a:r>
          </a:p>
          <a:p>
            <a:pPr algn="just">
              <a:lnSpc>
                <a:spcPts val="26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1993668"/>
            <a:ext cx="9230277" cy="6299664"/>
          </a:xfrm>
          <a:custGeom>
            <a:avLst/>
            <a:gdLst/>
            <a:ahLst/>
            <a:cxnLst/>
            <a:rect r="r" b="b" t="t" l="l"/>
            <a:pathLst>
              <a:path h="6299664" w="9230277">
                <a:moveTo>
                  <a:pt x="0" y="0"/>
                </a:moveTo>
                <a:lnTo>
                  <a:pt x="9230277" y="0"/>
                </a:lnTo>
                <a:lnTo>
                  <a:pt x="9230277" y="6299664"/>
                </a:lnTo>
                <a:lnTo>
                  <a:pt x="0" y="6299664"/>
                </a:lnTo>
                <a:lnTo>
                  <a:pt x="0" y="0"/>
                </a:lnTo>
                <a:close/>
              </a:path>
            </a:pathLst>
          </a:custGeom>
          <a:blipFill>
            <a:blip r:embed="rId3"/>
            <a:stretch>
              <a:fillRect l="0" t="0" r="0" b="0"/>
            </a:stretch>
          </a:blipFill>
        </p:spPr>
      </p:sp>
      <p:sp>
        <p:nvSpPr>
          <p:cNvPr name="TextBox 7" id="7"/>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Base de datos</a:t>
            </a:r>
          </a:p>
        </p:txBody>
      </p:sp>
      <p:sp>
        <p:nvSpPr>
          <p:cNvPr name="TextBox 8" id="8"/>
          <p:cNvSpPr txBox="true"/>
          <p:nvPr/>
        </p:nvSpPr>
        <p:spPr>
          <a:xfrm rot="0">
            <a:off x="10759506" y="1513522"/>
            <a:ext cx="6499794" cy="7470776"/>
          </a:xfrm>
          <a:prstGeom prst="rect">
            <a:avLst/>
          </a:prstGeom>
        </p:spPr>
        <p:txBody>
          <a:bodyPr anchor="t" rtlCol="false" tIns="0" lIns="0" bIns="0" rIns="0">
            <a:spAutoFit/>
          </a:bodyPr>
          <a:lstStyle/>
          <a:p>
            <a:pPr algn="just">
              <a:lnSpc>
                <a:spcPts val="2600"/>
              </a:lnSpc>
            </a:pPr>
            <a:r>
              <a:rPr lang="en-US" b="true" sz="2500" spc="-50">
                <a:solidFill>
                  <a:srgbClr val="174973"/>
                </a:solidFill>
                <a:latin typeface="Inter Bold"/>
                <a:ea typeface="Inter Bold"/>
                <a:cs typeface="Inter Bold"/>
                <a:sym typeface="Inter Bold"/>
              </a:rPr>
              <a:t>·      Usuarios (1) → (1) Rutinas </a:t>
            </a:r>
          </a:p>
          <a:p>
            <a:pPr algn="just">
              <a:lnSpc>
                <a:spcPts val="2600"/>
              </a:lnSpc>
              <a:spcBef>
                <a:spcPct val="0"/>
              </a:spcBef>
            </a:pPr>
            <a:r>
              <a:rPr lang="en-US" b="true" sz="2500" spc="-50">
                <a:solidFill>
                  <a:srgbClr val="174973"/>
                </a:solidFill>
                <a:latin typeface="Inter Bold"/>
                <a:ea typeface="Inter Bold"/>
                <a:cs typeface="Inter Bold"/>
                <a:sym typeface="Inter Bold"/>
              </a:rPr>
              <a:t>o  Cada usuario r</a:t>
            </a:r>
            <a:r>
              <a:rPr lang="en-US" b="true" sz="2500" spc="-50">
                <a:solidFill>
                  <a:srgbClr val="174973"/>
                </a:solidFill>
                <a:latin typeface="Inter Bold"/>
                <a:ea typeface="Inter Bold"/>
                <a:cs typeface="Inter Bold"/>
                <a:sym typeface="Inter Bold"/>
              </a:rPr>
              <a:t>egistra una única rutina diaria personalizada.</a:t>
            </a:r>
          </a:p>
          <a:p>
            <a:pPr algn="just">
              <a:lnSpc>
                <a:spcPts val="2600"/>
              </a:lnSpc>
              <a:spcBef>
                <a:spcPct val="0"/>
              </a:spcBef>
            </a:pPr>
            <a:r>
              <a:rPr lang="en-US" b="true" sz="2500" spc="-50">
                <a:solidFill>
                  <a:srgbClr val="174973"/>
                </a:solidFill>
                <a:latin typeface="Inter Bold"/>
                <a:ea typeface="Inter Bold"/>
                <a:cs typeface="Inter Bold"/>
                <a:sym typeface="Inter Bold"/>
              </a:rPr>
              <a:t>o  Relación uno a uno: usuario_id como clave foránea en la tabla rutinas.</a:t>
            </a:r>
          </a:p>
          <a:p>
            <a:pPr algn="just">
              <a:lnSpc>
                <a:spcPts val="2600"/>
              </a:lnSpc>
              <a:spcBef>
                <a:spcPct val="0"/>
              </a:spcBef>
            </a:pPr>
            <a:r>
              <a:rPr lang="en-US" b="true" sz="2500" spc="-50">
                <a:solidFill>
                  <a:srgbClr val="174973"/>
                </a:solidFill>
                <a:latin typeface="Inter Bold"/>
                <a:ea typeface="Inter Bold"/>
                <a:cs typeface="Inter Bold"/>
                <a:sym typeface="Inter Bold"/>
              </a:rPr>
              <a:t>·Usuarios (1) → (1) Alarmas </a:t>
            </a:r>
          </a:p>
          <a:p>
            <a:pPr algn="just">
              <a:lnSpc>
                <a:spcPts val="2600"/>
              </a:lnSpc>
              <a:spcBef>
                <a:spcPct val="0"/>
              </a:spcBef>
            </a:pPr>
            <a:r>
              <a:rPr lang="en-US" b="true" sz="2500" spc="-50">
                <a:solidFill>
                  <a:srgbClr val="174973"/>
                </a:solidFill>
                <a:latin typeface="Inter Bold"/>
                <a:ea typeface="Inter Bold"/>
                <a:cs typeface="Inter Bold"/>
                <a:sym typeface="Inter Bold"/>
              </a:rPr>
              <a:t>o  Un usuario solo puede tener una alarma activa configurada en la aplicación.</a:t>
            </a:r>
          </a:p>
          <a:p>
            <a:pPr algn="just">
              <a:lnSpc>
                <a:spcPts val="2600"/>
              </a:lnSpc>
              <a:spcBef>
                <a:spcPct val="0"/>
              </a:spcBef>
            </a:pPr>
            <a:r>
              <a:rPr lang="en-US" b="true" sz="2500" spc="-50">
                <a:solidFill>
                  <a:srgbClr val="174973"/>
                </a:solidFill>
                <a:latin typeface="Inter Bold"/>
                <a:ea typeface="Inter Bold"/>
                <a:cs typeface="Inter Bold"/>
                <a:sym typeface="Inter Bold"/>
              </a:rPr>
              <a:t>o  Relación uno a uno: usuario_id como clave foránea en la tabla alarmas.</a:t>
            </a:r>
          </a:p>
          <a:p>
            <a:pPr algn="just">
              <a:lnSpc>
                <a:spcPts val="2600"/>
              </a:lnSpc>
              <a:spcBef>
                <a:spcPct val="0"/>
              </a:spcBef>
            </a:pPr>
            <a:r>
              <a:rPr lang="en-US" b="true" sz="2500" spc="-50">
                <a:solidFill>
                  <a:srgbClr val="174973"/>
                </a:solidFill>
                <a:latin typeface="Inter Bold"/>
                <a:ea typeface="Inter Bold"/>
                <a:cs typeface="Inter Bold"/>
                <a:sym typeface="Inter Bold"/>
              </a:rPr>
              <a:t>·Usuarios (1) → (N) Relajaciones </a:t>
            </a:r>
          </a:p>
          <a:p>
            <a:pPr algn="just">
              <a:lnSpc>
                <a:spcPts val="2600"/>
              </a:lnSpc>
              <a:spcBef>
                <a:spcPct val="0"/>
              </a:spcBef>
            </a:pPr>
            <a:r>
              <a:rPr lang="en-US" b="true" sz="2500" spc="-50">
                <a:solidFill>
                  <a:srgbClr val="174973"/>
                </a:solidFill>
                <a:latin typeface="Inter Bold"/>
                <a:ea typeface="Inter Bold"/>
                <a:cs typeface="Inter Bold"/>
                <a:sym typeface="Inter Bold"/>
              </a:rPr>
              <a:t>o  Cada usuario puede ver múltiples videos de relajación.</a:t>
            </a:r>
          </a:p>
          <a:p>
            <a:pPr algn="just">
              <a:lnSpc>
                <a:spcPts val="2600"/>
              </a:lnSpc>
              <a:spcBef>
                <a:spcPct val="0"/>
              </a:spcBef>
            </a:pPr>
            <a:r>
              <a:rPr lang="en-US" b="true" sz="2500" spc="-50">
                <a:solidFill>
                  <a:srgbClr val="174973"/>
                </a:solidFill>
                <a:latin typeface="Inter Bold"/>
                <a:ea typeface="Inter Bold"/>
                <a:cs typeface="Inter Bold"/>
                <a:sym typeface="Inter Bold"/>
              </a:rPr>
              <a:t>o  Relación uno a muchos: un usuario_id puede estar asociado a varios registros de relajación.</a:t>
            </a:r>
          </a:p>
          <a:p>
            <a:pPr algn="just">
              <a:lnSpc>
                <a:spcPts val="2600"/>
              </a:lnSpc>
              <a:spcBef>
                <a:spcPct val="0"/>
              </a:spcBef>
            </a:pPr>
            <a:r>
              <a:rPr lang="en-US" b="true" sz="2500" spc="-50">
                <a:solidFill>
                  <a:srgbClr val="174973"/>
                </a:solidFill>
                <a:latin typeface="Inter Bold"/>
                <a:ea typeface="Inter Bold"/>
                <a:cs typeface="Inter Bold"/>
                <a:sym typeface="Inter Bold"/>
              </a:rPr>
              <a:t>·Rutinas (1) → (1) Estadísticas </a:t>
            </a:r>
          </a:p>
          <a:p>
            <a:pPr algn="just">
              <a:lnSpc>
                <a:spcPts val="2600"/>
              </a:lnSpc>
              <a:spcBef>
                <a:spcPct val="0"/>
              </a:spcBef>
            </a:pPr>
            <a:r>
              <a:rPr lang="en-US" b="true" sz="2500" spc="-50">
                <a:solidFill>
                  <a:srgbClr val="174973"/>
                </a:solidFill>
                <a:latin typeface="Inter Bold"/>
                <a:ea typeface="Inter Bold"/>
                <a:cs typeface="Inter Bold"/>
                <a:sym typeface="Inter Bold"/>
              </a:rPr>
              <a:t>o  Una rutina registrada genera un conjunto de estadísticas asociado (por ejemplo, horas de sueño, actividades realizadas).</a:t>
            </a:r>
          </a:p>
          <a:p>
            <a:pPr algn="just">
              <a:lnSpc>
                <a:spcPts val="2600"/>
              </a:lnSpc>
              <a:spcBef>
                <a:spcPct val="0"/>
              </a:spcBef>
            </a:pPr>
            <a:r>
              <a:rPr lang="en-US" b="true" sz="2500" spc="-50">
                <a:solidFill>
                  <a:srgbClr val="174973"/>
                </a:solidFill>
                <a:latin typeface="Inter Bold"/>
                <a:ea typeface="Inter Bold"/>
                <a:cs typeface="Inter Bold"/>
                <a:sym typeface="Inter Bold"/>
              </a:rPr>
              <a:t>o  Relación uno a uno: rutina_id como clave foránea en la tabla estadisticas.</a:t>
            </a:r>
          </a:p>
          <a:p>
            <a:pPr algn="just">
              <a:lnSpc>
                <a:spcPts val="26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8E4"/>
        </a:solidFill>
      </p:bgPr>
    </p:bg>
    <p:spTree>
      <p:nvGrpSpPr>
        <p:cNvPr id="1" name=""/>
        <p:cNvGrpSpPr/>
        <p:nvPr/>
      </p:nvGrpSpPr>
      <p:grpSpPr>
        <a:xfrm>
          <a:off x="0" y="0"/>
          <a:ext cx="0" cy="0"/>
          <a:chOff x="0" y="0"/>
          <a:chExt cx="0" cy="0"/>
        </a:xfrm>
      </p:grpSpPr>
      <p:sp>
        <p:nvSpPr>
          <p:cNvPr name="Freeform 2" id="2"/>
          <p:cNvSpPr/>
          <p:nvPr/>
        </p:nvSpPr>
        <p:spPr>
          <a:xfrm flipH="false" flipV="false" rot="-445925">
            <a:off x="3540093" y="578490"/>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798399">
            <a:off x="8466276" y="-9590538"/>
            <a:ext cx="9798172" cy="13143890"/>
          </a:xfrm>
          <a:custGeom>
            <a:avLst/>
            <a:gdLst/>
            <a:ahLst/>
            <a:cxnLst/>
            <a:rect r="r" b="b" t="t" l="l"/>
            <a:pathLst>
              <a:path h="13143890" w="9798172">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3283157">
            <a:off x="-1501206" y="7329841"/>
            <a:ext cx="5624862" cy="7545546"/>
          </a:xfrm>
          <a:custGeom>
            <a:avLst/>
            <a:gdLst/>
            <a:ahLst/>
            <a:cxnLst/>
            <a:rect r="r" b="b" t="t" l="l"/>
            <a:pathLst>
              <a:path h="7545546" w="5624862">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118363" y="226893"/>
            <a:ext cx="6460548" cy="966389"/>
          </a:xfrm>
          <a:prstGeom prst="rect">
            <a:avLst/>
          </a:prstGeom>
        </p:spPr>
        <p:txBody>
          <a:bodyPr anchor="t" rtlCol="false" tIns="0" lIns="0" bIns="0" rIns="0">
            <a:spAutoFit/>
          </a:bodyPr>
          <a:lstStyle/>
          <a:p>
            <a:pPr algn="l">
              <a:lnSpc>
                <a:spcPts val="7961"/>
              </a:lnSpc>
            </a:pPr>
            <a:r>
              <a:rPr lang="en-US" sz="5686" spc="534">
                <a:solidFill>
                  <a:srgbClr val="152540"/>
                </a:solidFill>
                <a:latin typeface="Glacial Indifference"/>
                <a:ea typeface="Glacial Indifference"/>
                <a:cs typeface="Glacial Indifference"/>
                <a:sym typeface="Glacial Indifference"/>
              </a:rPr>
              <a:t>PROBLEMA</a:t>
            </a:r>
          </a:p>
        </p:txBody>
      </p:sp>
      <p:sp>
        <p:nvSpPr>
          <p:cNvPr name="Freeform 6" id="6"/>
          <p:cNvSpPr/>
          <p:nvPr/>
        </p:nvSpPr>
        <p:spPr>
          <a:xfrm flipH="false" flipV="false" rot="2770156">
            <a:off x="-2577184" y="-2165857"/>
            <a:ext cx="5154368" cy="4995052"/>
          </a:xfrm>
          <a:custGeom>
            <a:avLst/>
            <a:gdLst/>
            <a:ahLst/>
            <a:cxnLst/>
            <a:rect r="r" b="b" t="t" l="l"/>
            <a:pathLst>
              <a:path h="4995052" w="5154368">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2770156">
            <a:off x="15710816" y="8522875"/>
            <a:ext cx="5154368" cy="4995052"/>
          </a:xfrm>
          <a:custGeom>
            <a:avLst/>
            <a:gdLst/>
            <a:ahLst/>
            <a:cxnLst/>
            <a:rect r="r" b="b" t="t" l="l"/>
            <a:pathLst>
              <a:path h="4995052" w="5154368">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1311225" y="2935253"/>
            <a:ext cx="10131828" cy="5127130"/>
          </a:xfrm>
          <a:prstGeom prst="rect">
            <a:avLst/>
          </a:prstGeom>
        </p:spPr>
        <p:txBody>
          <a:bodyPr anchor="t" rtlCol="false" tIns="0" lIns="0" bIns="0" rIns="0">
            <a:spAutoFit/>
          </a:bodyPr>
          <a:lstStyle/>
          <a:p>
            <a:pPr algn="just">
              <a:lnSpc>
                <a:spcPts val="4052"/>
              </a:lnSpc>
            </a:pPr>
            <a:r>
              <a:rPr lang="en-US" sz="2894" spc="63">
                <a:solidFill>
                  <a:srgbClr val="152540"/>
                </a:solidFill>
                <a:latin typeface="Glacial Indifference"/>
                <a:ea typeface="Glacial Indifference"/>
                <a:cs typeface="Glacial Indifference"/>
                <a:sym typeface="Glacial Indifference"/>
              </a:rPr>
              <a:t>Muchos estudiantes tienen dificultades </a:t>
            </a:r>
            <a:r>
              <a:rPr lang="en-US" sz="2894" spc="63" strike="noStrike" u="none">
                <a:solidFill>
                  <a:srgbClr val="152540"/>
                </a:solidFill>
                <a:latin typeface="Glacial Indifference"/>
                <a:ea typeface="Glacial Indifference"/>
                <a:cs typeface="Glacial Indifference"/>
                <a:sym typeface="Glacial Indifference"/>
              </a:rPr>
              <a:t>para mantener una rutina de sueño adecuada debido al estrés, la carga académica y el uso excesivo de dispositivos, lo que afecta su salud, concentración y bienestar. Para ayudar a mejorar estos hábitos, se propone una aplicación móvil que, en base a la rutina diaria del usuario, brinde recomendaciones personalizadas sobre el descanso. La app permite registrar actividades, configurar alarmas, visualizar estadísticas y acceder a videos de relajación, fomentando así una mejor calidad de vida a través de un sueño más saludable.</a:t>
            </a:r>
          </a:p>
        </p:txBody>
      </p:sp>
      <p:sp>
        <p:nvSpPr>
          <p:cNvPr name="Freeform 9" id="9"/>
          <p:cNvSpPr/>
          <p:nvPr/>
        </p:nvSpPr>
        <p:spPr>
          <a:xfrm flipH="false" flipV="false" rot="0">
            <a:off x="13365362" y="0"/>
            <a:ext cx="5995795" cy="10287000"/>
          </a:xfrm>
          <a:custGeom>
            <a:avLst/>
            <a:gdLst/>
            <a:ahLst/>
            <a:cxnLst/>
            <a:rect r="r" b="b" t="t" l="l"/>
            <a:pathLst>
              <a:path h="10287000" w="5995795">
                <a:moveTo>
                  <a:pt x="0" y="0"/>
                </a:moveTo>
                <a:lnTo>
                  <a:pt x="5995795" y="0"/>
                </a:lnTo>
                <a:lnTo>
                  <a:pt x="5995795" y="10287000"/>
                </a:lnTo>
                <a:lnTo>
                  <a:pt x="0" y="10287000"/>
                </a:lnTo>
                <a:lnTo>
                  <a:pt x="0" y="0"/>
                </a:lnTo>
                <a:close/>
              </a:path>
            </a:pathLst>
          </a:custGeom>
          <a:blipFill>
            <a:blip r:embed="rId8"/>
            <a:stretch>
              <a:fillRect l="-35785" t="0" r="-35785" b="0"/>
            </a:stretch>
          </a:blipFill>
        </p:spPr>
      </p:sp>
      <p:sp>
        <p:nvSpPr>
          <p:cNvPr name="TextBox 10" id="10"/>
          <p:cNvSpPr txBox="true"/>
          <p:nvPr/>
        </p:nvSpPr>
        <p:spPr>
          <a:xfrm rot="0">
            <a:off x="3118363" y="1056630"/>
            <a:ext cx="8324690" cy="1259324"/>
          </a:xfrm>
          <a:prstGeom prst="rect">
            <a:avLst/>
          </a:prstGeom>
        </p:spPr>
        <p:txBody>
          <a:bodyPr anchor="t" rtlCol="false" tIns="0" lIns="0" bIns="0" rIns="0">
            <a:spAutoFit/>
          </a:bodyPr>
          <a:lstStyle/>
          <a:p>
            <a:pPr algn="l">
              <a:lnSpc>
                <a:spcPts val="10258"/>
              </a:lnSpc>
            </a:pPr>
            <a:r>
              <a:rPr lang="en-US" b="true" sz="7327" spc="688">
                <a:solidFill>
                  <a:srgbClr val="152540"/>
                </a:solidFill>
                <a:latin typeface="Glacial Indifference Bold"/>
                <a:ea typeface="Glacial Indifference Bold"/>
                <a:cs typeface="Glacial Indifference Bold"/>
                <a:sym typeface="Glacial Indifference Bold"/>
              </a:rPr>
              <a:t>A RESOLVER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530518" y="1721572"/>
            <a:ext cx="7575496" cy="4937167"/>
          </a:xfrm>
          <a:custGeom>
            <a:avLst/>
            <a:gdLst/>
            <a:ahLst/>
            <a:cxnLst/>
            <a:rect r="r" b="b" t="t" l="l"/>
            <a:pathLst>
              <a:path h="4937167" w="7575496">
                <a:moveTo>
                  <a:pt x="0" y="0"/>
                </a:moveTo>
                <a:lnTo>
                  <a:pt x="7575496" y="0"/>
                </a:lnTo>
                <a:lnTo>
                  <a:pt x="7575496" y="4937167"/>
                </a:lnTo>
                <a:lnTo>
                  <a:pt x="0" y="4937167"/>
                </a:lnTo>
                <a:lnTo>
                  <a:pt x="0" y="0"/>
                </a:lnTo>
                <a:close/>
              </a:path>
            </a:pathLst>
          </a:custGeom>
          <a:blipFill>
            <a:blip r:embed="rId3"/>
            <a:stretch>
              <a:fillRect l="0" t="0" r="0" b="0"/>
            </a:stretch>
          </a:blipFill>
        </p:spPr>
      </p:sp>
      <p:sp>
        <p:nvSpPr>
          <p:cNvPr name="Freeform 7" id="7"/>
          <p:cNvSpPr/>
          <p:nvPr/>
        </p:nvSpPr>
        <p:spPr>
          <a:xfrm flipH="false" flipV="false" rot="0">
            <a:off x="8390772" y="1484948"/>
            <a:ext cx="6587975" cy="4772059"/>
          </a:xfrm>
          <a:custGeom>
            <a:avLst/>
            <a:gdLst/>
            <a:ahLst/>
            <a:cxnLst/>
            <a:rect r="r" b="b" t="t" l="l"/>
            <a:pathLst>
              <a:path h="4772059" w="6587975">
                <a:moveTo>
                  <a:pt x="0" y="0"/>
                </a:moveTo>
                <a:lnTo>
                  <a:pt x="6587976" y="0"/>
                </a:lnTo>
                <a:lnTo>
                  <a:pt x="6587976" y="4772059"/>
                </a:lnTo>
                <a:lnTo>
                  <a:pt x="0" y="4772059"/>
                </a:lnTo>
                <a:lnTo>
                  <a:pt x="0" y="0"/>
                </a:lnTo>
                <a:close/>
              </a:path>
            </a:pathLst>
          </a:custGeom>
          <a:blipFill>
            <a:blip r:embed="rId4"/>
            <a:stretch>
              <a:fillRect l="0" t="0" r="0" b="0"/>
            </a:stretch>
          </a:blipFill>
        </p:spPr>
      </p:sp>
      <p:sp>
        <p:nvSpPr>
          <p:cNvPr name="Freeform 8" id="8"/>
          <p:cNvSpPr/>
          <p:nvPr/>
        </p:nvSpPr>
        <p:spPr>
          <a:xfrm flipH="false" flipV="false" rot="0">
            <a:off x="8390772" y="6257007"/>
            <a:ext cx="6587975" cy="2963742"/>
          </a:xfrm>
          <a:custGeom>
            <a:avLst/>
            <a:gdLst/>
            <a:ahLst/>
            <a:cxnLst/>
            <a:rect r="r" b="b" t="t" l="l"/>
            <a:pathLst>
              <a:path h="2963742" w="6587975">
                <a:moveTo>
                  <a:pt x="0" y="0"/>
                </a:moveTo>
                <a:lnTo>
                  <a:pt x="6587976" y="0"/>
                </a:lnTo>
                <a:lnTo>
                  <a:pt x="6587976" y="2963742"/>
                </a:lnTo>
                <a:lnTo>
                  <a:pt x="0" y="2963742"/>
                </a:lnTo>
                <a:lnTo>
                  <a:pt x="0" y="0"/>
                </a:lnTo>
                <a:close/>
              </a:path>
            </a:pathLst>
          </a:custGeom>
          <a:blipFill>
            <a:blip r:embed="rId5"/>
            <a:stretch>
              <a:fillRect l="0" t="0" r="0" b="0"/>
            </a:stretch>
          </a:blipFill>
        </p:spPr>
      </p:sp>
      <p:sp>
        <p:nvSpPr>
          <p:cNvPr name="TextBox 9" id="9"/>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Base de datos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737214" y="1591856"/>
            <a:ext cx="7274110" cy="4017462"/>
          </a:xfrm>
          <a:custGeom>
            <a:avLst/>
            <a:gdLst/>
            <a:ahLst/>
            <a:cxnLst/>
            <a:rect r="r" b="b" t="t" l="l"/>
            <a:pathLst>
              <a:path h="4017462" w="7274110">
                <a:moveTo>
                  <a:pt x="0" y="0"/>
                </a:moveTo>
                <a:lnTo>
                  <a:pt x="7274110" y="0"/>
                </a:lnTo>
                <a:lnTo>
                  <a:pt x="7274110" y="4017462"/>
                </a:lnTo>
                <a:lnTo>
                  <a:pt x="0" y="4017462"/>
                </a:lnTo>
                <a:lnTo>
                  <a:pt x="0" y="0"/>
                </a:lnTo>
                <a:close/>
              </a:path>
            </a:pathLst>
          </a:custGeom>
          <a:blipFill>
            <a:blip r:embed="rId3"/>
            <a:stretch>
              <a:fillRect l="0" t="0" r="0" b="0"/>
            </a:stretch>
          </a:blipFill>
        </p:spPr>
      </p:sp>
      <p:sp>
        <p:nvSpPr>
          <p:cNvPr name="Freeform 7" id="7"/>
          <p:cNvSpPr/>
          <p:nvPr/>
        </p:nvSpPr>
        <p:spPr>
          <a:xfrm flipH="false" flipV="false" rot="0">
            <a:off x="8452830" y="1713578"/>
            <a:ext cx="8256327" cy="3774019"/>
          </a:xfrm>
          <a:custGeom>
            <a:avLst/>
            <a:gdLst/>
            <a:ahLst/>
            <a:cxnLst/>
            <a:rect r="r" b="b" t="t" l="l"/>
            <a:pathLst>
              <a:path h="3774019" w="8256327">
                <a:moveTo>
                  <a:pt x="0" y="0"/>
                </a:moveTo>
                <a:lnTo>
                  <a:pt x="8256327" y="0"/>
                </a:lnTo>
                <a:lnTo>
                  <a:pt x="8256327" y="3774019"/>
                </a:lnTo>
                <a:lnTo>
                  <a:pt x="0" y="3774019"/>
                </a:lnTo>
                <a:lnTo>
                  <a:pt x="0" y="0"/>
                </a:lnTo>
                <a:close/>
              </a:path>
            </a:pathLst>
          </a:custGeom>
          <a:blipFill>
            <a:blip r:embed="rId4"/>
            <a:stretch>
              <a:fillRect l="0" t="0" r="0" b="0"/>
            </a:stretch>
          </a:blipFill>
        </p:spPr>
      </p:sp>
      <p:sp>
        <p:nvSpPr>
          <p:cNvPr name="Freeform 8" id="8"/>
          <p:cNvSpPr/>
          <p:nvPr/>
        </p:nvSpPr>
        <p:spPr>
          <a:xfrm flipH="false" flipV="false" rot="0">
            <a:off x="4845841" y="5714093"/>
            <a:ext cx="7577069" cy="3909496"/>
          </a:xfrm>
          <a:custGeom>
            <a:avLst/>
            <a:gdLst/>
            <a:ahLst/>
            <a:cxnLst/>
            <a:rect r="r" b="b" t="t" l="l"/>
            <a:pathLst>
              <a:path h="3909496" w="7577069">
                <a:moveTo>
                  <a:pt x="0" y="0"/>
                </a:moveTo>
                <a:lnTo>
                  <a:pt x="7577069" y="0"/>
                </a:lnTo>
                <a:lnTo>
                  <a:pt x="7577069" y="3909496"/>
                </a:lnTo>
                <a:lnTo>
                  <a:pt x="0" y="3909496"/>
                </a:lnTo>
                <a:lnTo>
                  <a:pt x="0" y="0"/>
                </a:lnTo>
                <a:close/>
              </a:path>
            </a:pathLst>
          </a:custGeom>
          <a:blipFill>
            <a:blip r:embed="rId5"/>
            <a:stretch>
              <a:fillRect l="0" t="0" r="0" b="0"/>
            </a:stretch>
          </a:blipFill>
        </p:spPr>
      </p:sp>
      <p:sp>
        <p:nvSpPr>
          <p:cNvPr name="TextBox 9" id="9"/>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Base de datos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1700117"/>
            <a:ext cx="4659742" cy="6642016"/>
          </a:xfrm>
          <a:custGeom>
            <a:avLst/>
            <a:gdLst/>
            <a:ahLst/>
            <a:cxnLst/>
            <a:rect r="r" b="b" t="t" l="l"/>
            <a:pathLst>
              <a:path h="6642016" w="4659742">
                <a:moveTo>
                  <a:pt x="0" y="0"/>
                </a:moveTo>
                <a:lnTo>
                  <a:pt x="4659742" y="0"/>
                </a:lnTo>
                <a:lnTo>
                  <a:pt x="4659742" y="6642016"/>
                </a:lnTo>
                <a:lnTo>
                  <a:pt x="0" y="6642016"/>
                </a:lnTo>
                <a:lnTo>
                  <a:pt x="0" y="0"/>
                </a:lnTo>
                <a:close/>
              </a:path>
            </a:pathLst>
          </a:custGeom>
          <a:blipFill>
            <a:blip r:embed="rId3"/>
            <a:stretch>
              <a:fillRect l="-334" t="0" r="-334" b="0"/>
            </a:stretch>
          </a:blipFill>
        </p:spPr>
      </p:sp>
      <p:sp>
        <p:nvSpPr>
          <p:cNvPr name="Freeform 7" id="7"/>
          <p:cNvSpPr/>
          <p:nvPr/>
        </p:nvSpPr>
        <p:spPr>
          <a:xfrm flipH="false" flipV="false" rot="0">
            <a:off x="11766736" y="1700117"/>
            <a:ext cx="5235026" cy="7260800"/>
          </a:xfrm>
          <a:custGeom>
            <a:avLst/>
            <a:gdLst/>
            <a:ahLst/>
            <a:cxnLst/>
            <a:rect r="r" b="b" t="t" l="l"/>
            <a:pathLst>
              <a:path h="7260800" w="5235026">
                <a:moveTo>
                  <a:pt x="0" y="0"/>
                </a:moveTo>
                <a:lnTo>
                  <a:pt x="5235027" y="0"/>
                </a:lnTo>
                <a:lnTo>
                  <a:pt x="5235027" y="7260800"/>
                </a:lnTo>
                <a:lnTo>
                  <a:pt x="0" y="7260800"/>
                </a:lnTo>
                <a:lnTo>
                  <a:pt x="0" y="0"/>
                </a:lnTo>
                <a:close/>
              </a:path>
            </a:pathLst>
          </a:custGeom>
          <a:blipFill>
            <a:blip r:embed="rId4"/>
            <a:stretch>
              <a:fillRect l="0" t="0" r="0" b="0"/>
            </a:stretch>
          </a:blipFill>
        </p:spPr>
      </p:sp>
      <p:sp>
        <p:nvSpPr>
          <p:cNvPr name="TextBox 8" id="8"/>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Wireframes</a:t>
            </a:r>
          </a:p>
        </p:txBody>
      </p:sp>
      <p:sp>
        <p:nvSpPr>
          <p:cNvPr name="TextBox 9" id="9"/>
          <p:cNvSpPr txBox="true"/>
          <p:nvPr/>
        </p:nvSpPr>
        <p:spPr>
          <a:xfrm rot="0">
            <a:off x="5881826" y="1728692"/>
            <a:ext cx="4449271" cy="2936876"/>
          </a:xfrm>
          <a:prstGeom prst="rect">
            <a:avLst/>
          </a:prstGeom>
        </p:spPr>
        <p:txBody>
          <a:bodyPr anchor="t" rtlCol="false" tIns="0" lIns="0" bIns="0" rIns="0">
            <a:spAutoFit/>
          </a:bodyPr>
          <a:lstStyle/>
          <a:p>
            <a:pPr algn="just">
              <a:lnSpc>
                <a:spcPts val="2600"/>
              </a:lnSpc>
            </a:pPr>
            <a:r>
              <a:rPr lang="en-US" b="true" sz="2500" spc="-50">
                <a:solidFill>
                  <a:srgbClr val="174973"/>
                </a:solidFill>
                <a:latin typeface="Inter Bold"/>
                <a:ea typeface="Inter Bold"/>
                <a:cs typeface="Inter Bold"/>
                <a:sym typeface="Inter Bold"/>
              </a:rPr>
              <a:t>Pantalla de Registro</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Campos: DNI, Usuario, Contraseña, Nombre, Apellidos, Corr</a:t>
            </a:r>
            <a:r>
              <a:rPr lang="en-US" b="true" sz="2500" spc="-50">
                <a:solidFill>
                  <a:srgbClr val="174973"/>
                </a:solidFill>
                <a:latin typeface="Inter Bold"/>
                <a:ea typeface="Inter Bold"/>
                <a:cs typeface="Inter Bold"/>
                <a:sym typeface="Inter Bold"/>
              </a:rPr>
              <a:t>eo, FechaNacimiento</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Botón: Registrarse, </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Botón secundario: Cancelar</a:t>
            </a:r>
          </a:p>
          <a:p>
            <a:pPr algn="just">
              <a:lnSpc>
                <a:spcPts val="2600"/>
              </a:lnSpc>
              <a:spcBef>
                <a:spcPct val="0"/>
              </a:spcBef>
            </a:pPr>
          </a:p>
        </p:txBody>
      </p:sp>
      <p:sp>
        <p:nvSpPr>
          <p:cNvPr name="TextBox 10" id="10"/>
          <p:cNvSpPr txBox="true"/>
          <p:nvPr/>
        </p:nvSpPr>
        <p:spPr>
          <a:xfrm rot="0">
            <a:off x="5839047" y="4913219"/>
            <a:ext cx="5606944" cy="16414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Pantalla de Inicio d</a:t>
            </a:r>
            <a:r>
              <a:rPr lang="en-US" b="true" sz="2500" spc="-50">
                <a:solidFill>
                  <a:srgbClr val="174973"/>
                </a:solidFill>
                <a:latin typeface="Inter Bold"/>
                <a:ea typeface="Inter Bold"/>
                <a:cs typeface="Inter Bold"/>
                <a:sym typeface="Inter Bold"/>
              </a:rPr>
              <a:t>e Sesión</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Campos: DNI,Contraseña</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Botón: Iniciar Sesión, Registrarse, Ver cuentas</a:t>
            </a:r>
          </a:p>
          <a:p>
            <a:pPr algn="just">
              <a:lnSpc>
                <a:spcPts val="260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1851067"/>
            <a:ext cx="4027683" cy="7407233"/>
          </a:xfrm>
          <a:custGeom>
            <a:avLst/>
            <a:gdLst/>
            <a:ahLst/>
            <a:cxnLst/>
            <a:rect r="r" b="b" t="t" l="l"/>
            <a:pathLst>
              <a:path h="7407233" w="4027683">
                <a:moveTo>
                  <a:pt x="0" y="0"/>
                </a:moveTo>
                <a:lnTo>
                  <a:pt x="4027683" y="0"/>
                </a:lnTo>
                <a:lnTo>
                  <a:pt x="4027683" y="7407233"/>
                </a:lnTo>
                <a:lnTo>
                  <a:pt x="0" y="7407233"/>
                </a:lnTo>
                <a:lnTo>
                  <a:pt x="0" y="0"/>
                </a:lnTo>
                <a:close/>
              </a:path>
            </a:pathLst>
          </a:custGeom>
          <a:blipFill>
            <a:blip r:embed="rId3"/>
            <a:stretch>
              <a:fillRect l="0" t="0" r="0" b="0"/>
            </a:stretch>
          </a:blipFill>
        </p:spPr>
      </p:sp>
      <p:sp>
        <p:nvSpPr>
          <p:cNvPr name="Freeform 7" id="7"/>
          <p:cNvSpPr/>
          <p:nvPr/>
        </p:nvSpPr>
        <p:spPr>
          <a:xfrm flipH="false" flipV="false" rot="0">
            <a:off x="11593710" y="1662400"/>
            <a:ext cx="5886181" cy="6994690"/>
          </a:xfrm>
          <a:custGeom>
            <a:avLst/>
            <a:gdLst/>
            <a:ahLst/>
            <a:cxnLst/>
            <a:rect r="r" b="b" t="t" l="l"/>
            <a:pathLst>
              <a:path h="6994690" w="5886181">
                <a:moveTo>
                  <a:pt x="0" y="0"/>
                </a:moveTo>
                <a:lnTo>
                  <a:pt x="5886181" y="0"/>
                </a:lnTo>
                <a:lnTo>
                  <a:pt x="5886181" y="6994690"/>
                </a:lnTo>
                <a:lnTo>
                  <a:pt x="0" y="6994690"/>
                </a:lnTo>
                <a:lnTo>
                  <a:pt x="0" y="0"/>
                </a:lnTo>
                <a:close/>
              </a:path>
            </a:pathLst>
          </a:custGeom>
          <a:blipFill>
            <a:blip r:embed="rId4"/>
            <a:stretch>
              <a:fillRect l="0" t="0" r="0" b="0"/>
            </a:stretch>
          </a:blipFill>
        </p:spPr>
      </p:sp>
      <p:sp>
        <p:nvSpPr>
          <p:cNvPr name="TextBox 8" id="8"/>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Wireframes</a:t>
            </a:r>
          </a:p>
        </p:txBody>
      </p:sp>
      <p:sp>
        <p:nvSpPr>
          <p:cNvPr name="TextBox 9" id="9"/>
          <p:cNvSpPr txBox="true"/>
          <p:nvPr/>
        </p:nvSpPr>
        <p:spPr>
          <a:xfrm rot="0">
            <a:off x="5446185" y="2166620"/>
            <a:ext cx="5541305" cy="2289176"/>
          </a:xfrm>
          <a:prstGeom prst="rect">
            <a:avLst/>
          </a:prstGeom>
        </p:spPr>
        <p:txBody>
          <a:bodyPr anchor="t" rtlCol="false" tIns="0" lIns="0" bIns="0" rIns="0">
            <a:spAutoFit/>
          </a:bodyPr>
          <a:lstStyle/>
          <a:p>
            <a:pPr algn="just">
              <a:lnSpc>
                <a:spcPts val="2600"/>
              </a:lnSpc>
            </a:pPr>
            <a:r>
              <a:rPr lang="en-US" b="true" sz="2500" spc="-50">
                <a:solidFill>
                  <a:srgbClr val="174973"/>
                </a:solidFill>
                <a:latin typeface="Inter Bold"/>
                <a:ea typeface="Inter Bold"/>
                <a:cs typeface="Inter Bold"/>
                <a:sym typeface="Inter Bold"/>
              </a:rPr>
              <a:t>Panel Principal </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Sección principal: Mensaje de Bienvenida, Calendar, Hora</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Botón</a:t>
            </a:r>
            <a:r>
              <a:rPr lang="en-US" b="true" sz="2500" spc="-50">
                <a:solidFill>
                  <a:srgbClr val="174973"/>
                </a:solidFill>
                <a:latin typeface="Inter Bold"/>
                <a:ea typeface="Inter Bold"/>
                <a:cs typeface="Inter Bold"/>
                <a:sym typeface="Inter Bold"/>
              </a:rPr>
              <a:t>es: Rutina, Alarma, Estadística, Videos, Cerrar Sesión, Datos.</a:t>
            </a:r>
          </a:p>
          <a:p>
            <a:pPr algn="just">
              <a:lnSpc>
                <a:spcPts val="2600"/>
              </a:lnSpc>
              <a:spcBef>
                <a:spcPct val="0"/>
              </a:spcBef>
            </a:pPr>
          </a:p>
        </p:txBody>
      </p:sp>
      <p:sp>
        <p:nvSpPr>
          <p:cNvPr name="TextBox 10" id="10"/>
          <p:cNvSpPr txBox="true"/>
          <p:nvPr/>
        </p:nvSpPr>
        <p:spPr>
          <a:xfrm rot="0">
            <a:off x="5446185" y="5188320"/>
            <a:ext cx="5697105" cy="22891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Modal: Registro de Actividades</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SeekBar: Edad, Hora de Trabajo/Estudio, TiempoEjercicio, Consumo de Café o Estimulantes, Uso de Pantallas, Nivel de Estrés o ansiedad.</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Botón: Guardar, Cancelar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1633892"/>
            <a:ext cx="4200315" cy="7210841"/>
          </a:xfrm>
          <a:custGeom>
            <a:avLst/>
            <a:gdLst/>
            <a:ahLst/>
            <a:cxnLst/>
            <a:rect r="r" b="b" t="t" l="l"/>
            <a:pathLst>
              <a:path h="7210841" w="4200315">
                <a:moveTo>
                  <a:pt x="0" y="0"/>
                </a:moveTo>
                <a:lnTo>
                  <a:pt x="4200315" y="0"/>
                </a:lnTo>
                <a:lnTo>
                  <a:pt x="4200315" y="7210840"/>
                </a:lnTo>
                <a:lnTo>
                  <a:pt x="0" y="7210840"/>
                </a:lnTo>
                <a:lnTo>
                  <a:pt x="0" y="0"/>
                </a:lnTo>
                <a:close/>
              </a:path>
            </a:pathLst>
          </a:custGeom>
          <a:blipFill>
            <a:blip r:embed="rId3"/>
            <a:stretch>
              <a:fillRect l="0" t="0" r="0" b="0"/>
            </a:stretch>
          </a:blipFill>
        </p:spPr>
      </p:sp>
      <p:sp>
        <p:nvSpPr>
          <p:cNvPr name="Freeform 7" id="7"/>
          <p:cNvSpPr/>
          <p:nvPr/>
        </p:nvSpPr>
        <p:spPr>
          <a:xfrm flipH="false" flipV="false" rot="0">
            <a:off x="12182898" y="1633892"/>
            <a:ext cx="3986721" cy="7007833"/>
          </a:xfrm>
          <a:custGeom>
            <a:avLst/>
            <a:gdLst/>
            <a:ahLst/>
            <a:cxnLst/>
            <a:rect r="r" b="b" t="t" l="l"/>
            <a:pathLst>
              <a:path h="7007833" w="3986721">
                <a:moveTo>
                  <a:pt x="0" y="0"/>
                </a:moveTo>
                <a:lnTo>
                  <a:pt x="3986721" y="0"/>
                </a:lnTo>
                <a:lnTo>
                  <a:pt x="3986721" y="7007833"/>
                </a:lnTo>
                <a:lnTo>
                  <a:pt x="0" y="7007833"/>
                </a:lnTo>
                <a:lnTo>
                  <a:pt x="0" y="0"/>
                </a:lnTo>
                <a:close/>
              </a:path>
            </a:pathLst>
          </a:custGeom>
          <a:blipFill>
            <a:blip r:embed="rId4"/>
            <a:stretch>
              <a:fillRect l="0" t="0" r="0" b="0"/>
            </a:stretch>
          </a:blipFill>
        </p:spPr>
      </p:sp>
      <p:sp>
        <p:nvSpPr>
          <p:cNvPr name="TextBox 8" id="8"/>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Wireframes</a:t>
            </a:r>
          </a:p>
        </p:txBody>
      </p:sp>
      <p:sp>
        <p:nvSpPr>
          <p:cNvPr name="TextBox 9" id="9"/>
          <p:cNvSpPr txBox="true"/>
          <p:nvPr/>
        </p:nvSpPr>
        <p:spPr>
          <a:xfrm rot="0">
            <a:off x="5876798" y="3781695"/>
            <a:ext cx="5320263" cy="2289176"/>
          </a:xfrm>
          <a:prstGeom prst="rect">
            <a:avLst/>
          </a:prstGeom>
        </p:spPr>
        <p:txBody>
          <a:bodyPr anchor="t" rtlCol="false" tIns="0" lIns="0" bIns="0" rIns="0">
            <a:spAutoFit/>
          </a:bodyPr>
          <a:lstStyle/>
          <a:p>
            <a:pPr algn="just">
              <a:lnSpc>
                <a:spcPts val="2600"/>
              </a:lnSpc>
            </a:pPr>
            <a:r>
              <a:rPr lang="en-US" b="true" sz="2500" spc="-50">
                <a:solidFill>
                  <a:srgbClr val="174973"/>
                </a:solidFill>
                <a:latin typeface="Inter Bold"/>
                <a:ea typeface="Inter Bold"/>
                <a:cs typeface="Inter Bold"/>
                <a:sym typeface="Inter Bold"/>
              </a:rPr>
              <a:t>Pantalla de Alarma</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Reloj: Selección de hora para la alarma</a:t>
            </a:r>
          </a:p>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Botón: Selección d</a:t>
            </a:r>
            <a:r>
              <a:rPr lang="en-US" b="true" sz="2500" spc="-50">
                <a:solidFill>
                  <a:srgbClr val="174973"/>
                </a:solidFill>
                <a:latin typeface="Inter Bold"/>
                <a:ea typeface="Inter Bold"/>
                <a:cs typeface="Inter Bold"/>
                <a:sym typeface="Inter Bold"/>
              </a:rPr>
              <a:t>e tono de alarma, Confirmar Alarma, Cancelar, ApagarAlarma</a:t>
            </a:r>
          </a:p>
          <a:p>
            <a:pPr algn="just">
              <a:lnSpc>
                <a:spcPts val="260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514356" y="1519260"/>
            <a:ext cx="4146787" cy="8027860"/>
          </a:xfrm>
          <a:custGeom>
            <a:avLst/>
            <a:gdLst/>
            <a:ahLst/>
            <a:cxnLst/>
            <a:rect r="r" b="b" t="t" l="l"/>
            <a:pathLst>
              <a:path h="8027860" w="4146787">
                <a:moveTo>
                  <a:pt x="0" y="0"/>
                </a:moveTo>
                <a:lnTo>
                  <a:pt x="4146787" y="0"/>
                </a:lnTo>
                <a:lnTo>
                  <a:pt x="4146787" y="8027860"/>
                </a:lnTo>
                <a:lnTo>
                  <a:pt x="0" y="8027860"/>
                </a:lnTo>
                <a:lnTo>
                  <a:pt x="0" y="0"/>
                </a:lnTo>
                <a:close/>
              </a:path>
            </a:pathLst>
          </a:custGeom>
          <a:blipFill>
            <a:blip r:embed="rId3"/>
            <a:stretch>
              <a:fillRect l="0" t="-272" r="0" b="-272"/>
            </a:stretch>
          </a:blipFill>
        </p:spPr>
      </p:sp>
      <p:sp>
        <p:nvSpPr>
          <p:cNvPr name="Freeform 7" id="7"/>
          <p:cNvSpPr/>
          <p:nvPr/>
        </p:nvSpPr>
        <p:spPr>
          <a:xfrm flipH="false" flipV="false" rot="0">
            <a:off x="11919578" y="1200715"/>
            <a:ext cx="4329698" cy="8346405"/>
          </a:xfrm>
          <a:custGeom>
            <a:avLst/>
            <a:gdLst/>
            <a:ahLst/>
            <a:cxnLst/>
            <a:rect r="r" b="b" t="t" l="l"/>
            <a:pathLst>
              <a:path h="8346405" w="4329698">
                <a:moveTo>
                  <a:pt x="0" y="0"/>
                </a:moveTo>
                <a:lnTo>
                  <a:pt x="4329697" y="0"/>
                </a:lnTo>
                <a:lnTo>
                  <a:pt x="4329697" y="8346405"/>
                </a:lnTo>
                <a:lnTo>
                  <a:pt x="0" y="8346405"/>
                </a:lnTo>
                <a:lnTo>
                  <a:pt x="0" y="0"/>
                </a:lnTo>
                <a:close/>
              </a:path>
            </a:pathLst>
          </a:custGeom>
          <a:blipFill>
            <a:blip r:embed="rId4"/>
            <a:stretch>
              <a:fillRect l="0" t="0" r="0" b="0"/>
            </a:stretch>
          </a:blipFill>
        </p:spPr>
      </p:sp>
      <p:sp>
        <p:nvSpPr>
          <p:cNvPr name="TextBox 8" id="8"/>
          <p:cNvSpPr txBox="true"/>
          <p:nvPr/>
        </p:nvSpPr>
        <p:spPr>
          <a:xfrm rot="0">
            <a:off x="1028700" y="648652"/>
            <a:ext cx="11394210"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Diseño de Wireframes</a:t>
            </a:r>
          </a:p>
        </p:txBody>
      </p:sp>
      <p:sp>
        <p:nvSpPr>
          <p:cNvPr name="TextBox 9" id="9"/>
          <p:cNvSpPr txBox="true"/>
          <p:nvPr/>
        </p:nvSpPr>
        <p:spPr>
          <a:xfrm rot="0">
            <a:off x="6071706" y="3071217"/>
            <a:ext cx="4468461" cy="1420597"/>
          </a:xfrm>
          <a:prstGeom prst="rect">
            <a:avLst/>
          </a:prstGeom>
        </p:spPr>
        <p:txBody>
          <a:bodyPr anchor="t" rtlCol="false" tIns="0" lIns="0" bIns="0" rIns="0">
            <a:spAutoFit/>
          </a:bodyPr>
          <a:lstStyle/>
          <a:p>
            <a:pPr algn="just">
              <a:lnSpc>
                <a:spcPts val="2817"/>
              </a:lnSpc>
              <a:spcBef>
                <a:spcPct val="0"/>
              </a:spcBef>
            </a:pPr>
            <a:r>
              <a:rPr lang="en-US" b="true" sz="2708" spc="-54">
                <a:solidFill>
                  <a:srgbClr val="174973"/>
                </a:solidFill>
                <a:latin typeface="Inter Bold"/>
                <a:ea typeface="Inter Bold"/>
                <a:cs typeface="Inter Bold"/>
                <a:sym typeface="Inter Bold"/>
              </a:rPr>
              <a:t>Pantalla d</a:t>
            </a:r>
            <a:r>
              <a:rPr lang="en-US" b="true" sz="2708" spc="-54">
                <a:solidFill>
                  <a:srgbClr val="174973"/>
                </a:solidFill>
                <a:latin typeface="Inter Bold"/>
                <a:ea typeface="Inter Bold"/>
                <a:cs typeface="Inter Bold"/>
                <a:sym typeface="Inter Bold"/>
              </a:rPr>
              <a:t>e Estadística</a:t>
            </a:r>
          </a:p>
          <a:p>
            <a:pPr algn="just" marL="584870" indent="-292435" lvl="1">
              <a:lnSpc>
                <a:spcPts val="2817"/>
              </a:lnSpc>
              <a:spcBef>
                <a:spcPct val="0"/>
              </a:spcBef>
              <a:buFont typeface="Arial"/>
              <a:buChar char="•"/>
            </a:pPr>
            <a:r>
              <a:rPr lang="en-US" b="true" sz="2708" spc="-54">
                <a:solidFill>
                  <a:srgbClr val="174973"/>
                </a:solidFill>
                <a:latin typeface="Inter Bold"/>
                <a:ea typeface="Inter Bold"/>
                <a:cs typeface="Inter Bold"/>
                <a:sym typeface="Inter Bold"/>
              </a:rPr>
              <a:t>Grafico: Barras, Circular</a:t>
            </a:r>
          </a:p>
          <a:p>
            <a:pPr algn="just" marL="584870" indent="-292435" lvl="1">
              <a:lnSpc>
                <a:spcPts val="2817"/>
              </a:lnSpc>
              <a:spcBef>
                <a:spcPct val="0"/>
              </a:spcBef>
              <a:buFont typeface="Arial"/>
              <a:buChar char="•"/>
            </a:pPr>
            <a:r>
              <a:rPr lang="en-US" b="true" sz="2708" spc="-54">
                <a:solidFill>
                  <a:srgbClr val="174973"/>
                </a:solidFill>
                <a:latin typeface="Inter Bold"/>
                <a:ea typeface="Inter Bold"/>
                <a:cs typeface="Inter Bold"/>
                <a:sym typeface="Inter Bold"/>
              </a:rPr>
              <a:t>Botón: Volver</a:t>
            </a:r>
          </a:p>
          <a:p>
            <a:pPr algn="just">
              <a:lnSpc>
                <a:spcPts val="2817"/>
              </a:lnSpc>
              <a:spcBef>
                <a:spcPct val="0"/>
              </a:spcBef>
            </a:pPr>
          </a:p>
        </p:txBody>
      </p:sp>
      <p:sp>
        <p:nvSpPr>
          <p:cNvPr name="TextBox 10" id="10"/>
          <p:cNvSpPr txBox="true"/>
          <p:nvPr/>
        </p:nvSpPr>
        <p:spPr>
          <a:xfrm rot="0">
            <a:off x="6071706" y="5642435"/>
            <a:ext cx="5369462" cy="1772549"/>
          </a:xfrm>
          <a:prstGeom prst="rect">
            <a:avLst/>
          </a:prstGeom>
        </p:spPr>
        <p:txBody>
          <a:bodyPr anchor="t" rtlCol="false" tIns="0" lIns="0" bIns="0" rIns="0">
            <a:spAutoFit/>
          </a:bodyPr>
          <a:lstStyle/>
          <a:p>
            <a:pPr algn="just">
              <a:lnSpc>
                <a:spcPts val="2818"/>
              </a:lnSpc>
              <a:spcBef>
                <a:spcPct val="0"/>
              </a:spcBef>
            </a:pPr>
            <a:r>
              <a:rPr lang="en-US" b="true" sz="2710" spc="-54">
                <a:solidFill>
                  <a:srgbClr val="174973"/>
                </a:solidFill>
                <a:latin typeface="Inter Bold"/>
                <a:ea typeface="Inter Bold"/>
                <a:cs typeface="Inter Bold"/>
                <a:sym typeface="Inter Bold"/>
              </a:rPr>
              <a:t>Pantalla d</a:t>
            </a:r>
            <a:r>
              <a:rPr lang="en-US" b="true" sz="2710" spc="-54">
                <a:solidFill>
                  <a:srgbClr val="174973"/>
                </a:solidFill>
                <a:latin typeface="Inter Bold"/>
                <a:ea typeface="Inter Bold"/>
                <a:cs typeface="Inter Bold"/>
                <a:sym typeface="Inter Bold"/>
              </a:rPr>
              <a:t>e Videos</a:t>
            </a:r>
          </a:p>
          <a:p>
            <a:pPr algn="just" marL="585205" indent="-292603" lvl="1">
              <a:lnSpc>
                <a:spcPts val="2818"/>
              </a:lnSpc>
              <a:spcBef>
                <a:spcPct val="0"/>
              </a:spcBef>
              <a:buFont typeface="Arial"/>
              <a:buChar char="•"/>
            </a:pPr>
            <a:r>
              <a:rPr lang="en-US" b="true" sz="2710" spc="-54">
                <a:solidFill>
                  <a:srgbClr val="174973"/>
                </a:solidFill>
                <a:latin typeface="Inter Bold"/>
                <a:ea typeface="Inter Bold"/>
                <a:cs typeface="Inter Bold"/>
                <a:sym typeface="Inter Bold"/>
              </a:rPr>
              <a:t>Visualizador de Videos</a:t>
            </a:r>
          </a:p>
          <a:p>
            <a:pPr algn="just" marL="585205" indent="-292603" lvl="1">
              <a:lnSpc>
                <a:spcPts val="2818"/>
              </a:lnSpc>
              <a:spcBef>
                <a:spcPct val="0"/>
              </a:spcBef>
              <a:buFont typeface="Arial"/>
              <a:buChar char="•"/>
            </a:pPr>
            <a:r>
              <a:rPr lang="en-US" b="true" sz="2710" spc="-54">
                <a:solidFill>
                  <a:srgbClr val="174973"/>
                </a:solidFill>
                <a:latin typeface="Inter Bold"/>
                <a:ea typeface="Inter Bold"/>
                <a:cs typeface="Inter Bold"/>
                <a:sym typeface="Inter Bold"/>
              </a:rPr>
              <a:t>Botón: Video Anterior, Siguiente Video, Volver</a:t>
            </a:r>
          </a:p>
          <a:p>
            <a:pPr algn="just">
              <a:lnSpc>
                <a:spcPts val="2818"/>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2762841"/>
            <a:ext cx="15629515" cy="7047978"/>
          </a:xfrm>
          <a:custGeom>
            <a:avLst/>
            <a:gdLst/>
            <a:ahLst/>
            <a:cxnLst/>
            <a:rect r="r" b="b" t="t" l="l"/>
            <a:pathLst>
              <a:path h="7047978" w="15629515">
                <a:moveTo>
                  <a:pt x="0" y="0"/>
                </a:moveTo>
                <a:lnTo>
                  <a:pt x="15629515" y="0"/>
                </a:lnTo>
                <a:lnTo>
                  <a:pt x="15629515" y="7047978"/>
                </a:lnTo>
                <a:lnTo>
                  <a:pt x="0" y="7047978"/>
                </a:lnTo>
                <a:lnTo>
                  <a:pt x="0" y="0"/>
                </a:lnTo>
                <a:close/>
              </a:path>
            </a:pathLst>
          </a:custGeom>
          <a:blipFill>
            <a:blip r:embed="rId3"/>
            <a:stretch>
              <a:fillRect l="0" t="-32366" r="0" b="-14826"/>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01 ·Historia de Usuario 1.1: Registro de usuario</a:t>
            </a:r>
          </a:p>
          <a:p>
            <a:pPr algn="l">
              <a:lnSpc>
                <a:spcPts val="4888"/>
              </a:lnSpc>
            </a:pPr>
          </a:p>
        </p:txBody>
      </p:sp>
      <p:sp>
        <p:nvSpPr>
          <p:cNvPr name="TextBox 8" id="8"/>
          <p:cNvSpPr txBox="true"/>
          <p:nvPr/>
        </p:nvSpPr>
        <p:spPr>
          <a:xfrm rot="0">
            <a:off x="1028700" y="2042731"/>
            <a:ext cx="5401802" cy="9937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·Diseñar la interfaz de formulario d</a:t>
            </a:r>
            <a:r>
              <a:rPr lang="en-US" b="true" sz="2500" spc="-50">
                <a:solidFill>
                  <a:srgbClr val="174973"/>
                </a:solidFill>
                <a:latin typeface="Inter Bold"/>
                <a:ea typeface="Inter Bold"/>
                <a:cs typeface="Inter Bold"/>
                <a:sym typeface="Inter Bold"/>
              </a:rPr>
              <a:t>e ingreso de datos de usuario</a:t>
            </a:r>
          </a:p>
          <a:p>
            <a:pPr algn="ctr">
              <a:lnSpc>
                <a:spcPts val="2600"/>
              </a:lnSpc>
              <a:spcBef>
                <a:spcPct val="0"/>
              </a:spcBef>
            </a:pPr>
          </a:p>
        </p:txBody>
      </p:sp>
      <p:sp>
        <p:nvSpPr>
          <p:cNvPr name="TextBox 9" id="9"/>
          <p:cNvSpPr txBox="true"/>
          <p:nvPr/>
        </p:nvSpPr>
        <p:spPr>
          <a:xfrm rot="0">
            <a:off x="7428408" y="2042731"/>
            <a:ext cx="7476879" cy="99377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el formulario d</a:t>
            </a:r>
            <a:r>
              <a:rPr lang="en-US" b="true" sz="2500" spc="-50">
                <a:solidFill>
                  <a:srgbClr val="174973"/>
                </a:solidFill>
                <a:latin typeface="Inter Bold"/>
                <a:ea typeface="Inter Bold"/>
                <a:cs typeface="Inter Bold"/>
                <a:sym typeface="Inter Bold"/>
              </a:rPr>
              <a:t>e ingreso de datos de usuario en la app</a:t>
            </a:r>
          </a:p>
          <a:p>
            <a:pPr algn="ctr">
              <a:lnSpc>
                <a:spcPts val="260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563486" y="3257110"/>
            <a:ext cx="9055710" cy="6535655"/>
          </a:xfrm>
          <a:custGeom>
            <a:avLst/>
            <a:gdLst/>
            <a:ahLst/>
            <a:cxnLst/>
            <a:rect r="r" b="b" t="t" l="l"/>
            <a:pathLst>
              <a:path h="6535655" w="9055710">
                <a:moveTo>
                  <a:pt x="0" y="0"/>
                </a:moveTo>
                <a:lnTo>
                  <a:pt x="9055710" y="0"/>
                </a:lnTo>
                <a:lnTo>
                  <a:pt x="9055710" y="6535656"/>
                </a:lnTo>
                <a:lnTo>
                  <a:pt x="0" y="6535656"/>
                </a:lnTo>
                <a:lnTo>
                  <a:pt x="0" y="0"/>
                </a:lnTo>
                <a:close/>
              </a:path>
            </a:pathLst>
          </a:custGeom>
          <a:blipFill>
            <a:blip r:embed="rId3"/>
            <a:stretch>
              <a:fillRect l="0" t="0" r="0" b="0"/>
            </a:stretch>
          </a:blipFill>
        </p:spPr>
      </p:sp>
      <p:sp>
        <p:nvSpPr>
          <p:cNvPr name="Freeform 7" id="7"/>
          <p:cNvSpPr/>
          <p:nvPr/>
        </p:nvSpPr>
        <p:spPr>
          <a:xfrm flipH="false" flipV="false" rot="0">
            <a:off x="9924184" y="4096122"/>
            <a:ext cx="7915849" cy="4524763"/>
          </a:xfrm>
          <a:custGeom>
            <a:avLst/>
            <a:gdLst/>
            <a:ahLst/>
            <a:cxnLst/>
            <a:rect r="r" b="b" t="t" l="l"/>
            <a:pathLst>
              <a:path h="4524763" w="7915849">
                <a:moveTo>
                  <a:pt x="0" y="0"/>
                </a:moveTo>
                <a:lnTo>
                  <a:pt x="7915849" y="0"/>
                </a:lnTo>
                <a:lnTo>
                  <a:pt x="7915849" y="4524763"/>
                </a:lnTo>
                <a:lnTo>
                  <a:pt x="0" y="4524763"/>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01 ·Historia de Usuario 1.1: Registro de usuario</a:t>
            </a:r>
          </a:p>
          <a:p>
            <a:pPr algn="l">
              <a:lnSpc>
                <a:spcPts val="4888"/>
              </a:lnSpc>
            </a:pPr>
          </a:p>
        </p:txBody>
      </p:sp>
      <p:sp>
        <p:nvSpPr>
          <p:cNvPr name="TextBox 9" id="9"/>
          <p:cNvSpPr txBox="true"/>
          <p:nvPr/>
        </p:nvSpPr>
        <p:spPr>
          <a:xfrm rot="0">
            <a:off x="1028700" y="2042731"/>
            <a:ext cx="5401802" cy="9937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Configurar la conexión con la ba</a:t>
            </a:r>
            <a:r>
              <a:rPr lang="en-US" b="true" sz="2500" spc="-50">
                <a:solidFill>
                  <a:srgbClr val="174973"/>
                </a:solidFill>
                <a:latin typeface="Inter Bold"/>
                <a:ea typeface="Inter Bold"/>
                <a:cs typeface="Inter Bold"/>
                <a:sym typeface="Inter Bold"/>
              </a:rPr>
              <a:t>se de datos para el registro</a:t>
            </a:r>
          </a:p>
          <a:p>
            <a:pPr algn="ctr">
              <a:lnSpc>
                <a:spcPts val="2600"/>
              </a:lnSpc>
              <a:spcBef>
                <a:spcPct val="0"/>
              </a:spcBef>
            </a:pPr>
          </a:p>
        </p:txBody>
      </p:sp>
      <p:sp>
        <p:nvSpPr>
          <p:cNvPr name="TextBox 10" id="10"/>
          <p:cNvSpPr txBox="true"/>
          <p:nvPr/>
        </p:nvSpPr>
        <p:spPr>
          <a:xfrm rot="0">
            <a:off x="10143669" y="2042731"/>
            <a:ext cx="7476879"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validac</a:t>
            </a:r>
            <a:r>
              <a:rPr lang="en-US" b="true" sz="2500" spc="-50">
                <a:solidFill>
                  <a:srgbClr val="174973"/>
                </a:solidFill>
                <a:latin typeface="Inter Bold"/>
                <a:ea typeface="Inter Bold"/>
                <a:cs typeface="Inter Bold"/>
                <a:sym typeface="Inter Bold"/>
              </a:rPr>
              <a:t>iones de formulario</a:t>
            </a:r>
          </a:p>
          <a:p>
            <a:pPr algn="ctr">
              <a:lnSpc>
                <a:spcPts val="26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2525332"/>
            <a:ext cx="15919997" cy="7078262"/>
          </a:xfrm>
          <a:custGeom>
            <a:avLst/>
            <a:gdLst/>
            <a:ahLst/>
            <a:cxnLst/>
            <a:rect r="r" b="b" t="t" l="l"/>
            <a:pathLst>
              <a:path h="7078262" w="15919997">
                <a:moveTo>
                  <a:pt x="0" y="0"/>
                </a:moveTo>
                <a:lnTo>
                  <a:pt x="15919997" y="0"/>
                </a:lnTo>
                <a:lnTo>
                  <a:pt x="15919997" y="7078262"/>
                </a:lnTo>
                <a:lnTo>
                  <a:pt x="0" y="7078262"/>
                </a:lnTo>
                <a:lnTo>
                  <a:pt x="0" y="0"/>
                </a:lnTo>
                <a:close/>
              </a:path>
            </a:pathLst>
          </a:custGeom>
          <a:blipFill>
            <a:blip r:embed="rId3"/>
            <a:stretch>
              <a:fillRect l="0" t="-35387" r="0" b="-1418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01 Historia de Usuario 1.2: Inicio de Sesión</a:t>
            </a:r>
          </a:p>
          <a:p>
            <a:pPr algn="l">
              <a:lnSpc>
                <a:spcPts val="4888"/>
              </a:lnSpc>
            </a:pPr>
          </a:p>
        </p:txBody>
      </p:sp>
      <p:sp>
        <p:nvSpPr>
          <p:cNvPr name="TextBox 8" id="8"/>
          <p:cNvSpPr txBox="true"/>
          <p:nvPr/>
        </p:nvSpPr>
        <p:spPr>
          <a:xfrm rot="0">
            <a:off x="1028700" y="1855406"/>
            <a:ext cx="7918385" cy="66992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Diseñar la</a:t>
            </a:r>
            <a:r>
              <a:rPr lang="en-US" b="true" sz="2500" spc="-50">
                <a:solidFill>
                  <a:srgbClr val="174973"/>
                </a:solidFill>
                <a:latin typeface="Inter Bold"/>
                <a:ea typeface="Inter Bold"/>
                <a:cs typeface="Inter Bold"/>
                <a:sym typeface="Inter Bold"/>
              </a:rPr>
              <a:t> interfaz de inicio de sesión</a:t>
            </a:r>
          </a:p>
          <a:p>
            <a:pPr algn="ctr">
              <a:lnSpc>
                <a:spcPts val="2600"/>
              </a:lnSpc>
              <a:spcBef>
                <a:spcPct val="0"/>
              </a:spcBef>
            </a:pPr>
          </a:p>
        </p:txBody>
      </p:sp>
      <p:sp>
        <p:nvSpPr>
          <p:cNvPr name="TextBox 9" id="9"/>
          <p:cNvSpPr txBox="true"/>
          <p:nvPr/>
        </p:nvSpPr>
        <p:spPr>
          <a:xfrm rot="0">
            <a:off x="8437591" y="1855406"/>
            <a:ext cx="8821709"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el formulario</a:t>
            </a:r>
            <a:r>
              <a:rPr lang="en-US" b="true" sz="2500" spc="-50">
                <a:solidFill>
                  <a:srgbClr val="174973"/>
                </a:solidFill>
                <a:latin typeface="Inter Bold"/>
                <a:ea typeface="Inter Bold"/>
                <a:cs typeface="Inter Bold"/>
                <a:sym typeface="Inter Bold"/>
              </a:rPr>
              <a:t> de inicio de sesión en la app</a:t>
            </a:r>
          </a:p>
          <a:p>
            <a:pPr algn="ctr">
              <a:lnSpc>
                <a:spcPts val="2600"/>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2673935"/>
            <a:ext cx="9534815" cy="7117230"/>
          </a:xfrm>
          <a:custGeom>
            <a:avLst/>
            <a:gdLst/>
            <a:ahLst/>
            <a:cxnLst/>
            <a:rect r="r" b="b" t="t" l="l"/>
            <a:pathLst>
              <a:path h="7117230" w="9534815">
                <a:moveTo>
                  <a:pt x="0" y="0"/>
                </a:moveTo>
                <a:lnTo>
                  <a:pt x="9534815" y="0"/>
                </a:lnTo>
                <a:lnTo>
                  <a:pt x="9534815" y="7117230"/>
                </a:lnTo>
                <a:lnTo>
                  <a:pt x="0" y="7117230"/>
                </a:lnTo>
                <a:lnTo>
                  <a:pt x="0" y="0"/>
                </a:lnTo>
                <a:close/>
              </a:path>
            </a:pathLst>
          </a:custGeom>
          <a:blipFill>
            <a:blip r:embed="rId3"/>
            <a:stretch>
              <a:fillRect l="0" t="0" r="-24722"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01 Historia de Usuario 1.2: Inicio de Sesión</a:t>
            </a:r>
          </a:p>
          <a:p>
            <a:pPr algn="l">
              <a:lnSpc>
                <a:spcPts val="4888"/>
              </a:lnSpc>
            </a:pPr>
          </a:p>
        </p:txBody>
      </p:sp>
      <p:sp>
        <p:nvSpPr>
          <p:cNvPr name="TextBox 8" id="8"/>
          <p:cNvSpPr txBox="true"/>
          <p:nvPr/>
        </p:nvSpPr>
        <p:spPr>
          <a:xfrm rot="0">
            <a:off x="1028700" y="2004009"/>
            <a:ext cx="9534815" cy="66992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Configurar Sql</a:t>
            </a:r>
            <a:r>
              <a:rPr lang="en-US" b="true" sz="2500" spc="-50">
                <a:solidFill>
                  <a:srgbClr val="174973"/>
                </a:solidFill>
                <a:latin typeface="Inter Bold"/>
                <a:ea typeface="Inter Bold"/>
                <a:cs typeface="Inter Bold"/>
                <a:sym typeface="Inter Bold"/>
              </a:rPr>
              <a:t>ite para consultar los datos del usuario login</a:t>
            </a:r>
          </a:p>
          <a:p>
            <a:pPr algn="ctr">
              <a:lnSpc>
                <a:spcPts val="2600"/>
              </a:lnSpc>
              <a:spcBef>
                <a:spcPct val="0"/>
              </a:spcBef>
            </a:pPr>
          </a:p>
        </p:txBody>
      </p:sp>
      <p:sp>
        <p:nvSpPr>
          <p:cNvPr name="TextBox 9" id="9"/>
          <p:cNvSpPr txBox="true"/>
          <p:nvPr/>
        </p:nvSpPr>
        <p:spPr>
          <a:xfrm rot="0">
            <a:off x="10750247" y="1771214"/>
            <a:ext cx="6907993" cy="902721"/>
          </a:xfrm>
          <a:prstGeom prst="rect">
            <a:avLst/>
          </a:prstGeom>
        </p:spPr>
        <p:txBody>
          <a:bodyPr anchor="t" rtlCol="false" tIns="0" lIns="0" bIns="0" rIns="0">
            <a:spAutoFit/>
          </a:bodyPr>
          <a:lstStyle/>
          <a:p>
            <a:pPr algn="just" marL="496719" indent="-248360" lvl="1">
              <a:lnSpc>
                <a:spcPts val="2392"/>
              </a:lnSpc>
              <a:buFont typeface="Arial"/>
              <a:buChar char="•"/>
            </a:pPr>
            <a:r>
              <a:rPr lang="en-US" b="true" sz="2300" spc="-46">
                <a:solidFill>
                  <a:srgbClr val="174973"/>
                </a:solidFill>
                <a:latin typeface="Inter Bold"/>
                <a:ea typeface="Inter Bold"/>
                <a:cs typeface="Inter Bold"/>
                <a:sym typeface="Inter Bold"/>
              </a:rPr>
              <a:t>Implementar validaciones (correo</a:t>
            </a:r>
            <a:r>
              <a:rPr lang="en-US" b="true" sz="2300" spc="-46">
                <a:solidFill>
                  <a:srgbClr val="174973"/>
                </a:solidFill>
                <a:latin typeface="Inter Bold"/>
                <a:ea typeface="Inter Bold"/>
                <a:cs typeface="Inter Bold"/>
                <a:sym typeface="Inter Bold"/>
              </a:rPr>
              <a:t> válido, contraseña correcta)</a:t>
            </a:r>
          </a:p>
          <a:p>
            <a:pPr algn="ctr">
              <a:lnSpc>
                <a:spcPts val="2392"/>
              </a:lnSpc>
              <a:spcBef>
                <a:spcPct val="0"/>
              </a:spcBef>
            </a:pPr>
          </a:p>
        </p:txBody>
      </p:sp>
      <p:sp>
        <p:nvSpPr>
          <p:cNvPr name="TextBox 10" id="10"/>
          <p:cNvSpPr txBox="true"/>
          <p:nvPr/>
        </p:nvSpPr>
        <p:spPr>
          <a:xfrm rot="0">
            <a:off x="11065296" y="3308932"/>
            <a:ext cx="6277895" cy="668022"/>
          </a:xfrm>
          <a:prstGeom prst="rect">
            <a:avLst/>
          </a:prstGeom>
        </p:spPr>
        <p:txBody>
          <a:bodyPr anchor="t" rtlCol="false" tIns="0" lIns="0" bIns="0" rIns="0">
            <a:spAutoFit/>
          </a:bodyPr>
          <a:lstStyle/>
          <a:p>
            <a:pPr algn="ctr">
              <a:lnSpc>
                <a:spcPts val="1747"/>
              </a:lnSpc>
              <a:spcBef>
                <a:spcPct val="0"/>
              </a:spcBef>
            </a:pPr>
            <a:r>
              <a:rPr lang="en-US" b="true" sz="1680" spc="-33">
                <a:solidFill>
                  <a:srgbClr val="174973"/>
                </a:solidFill>
                <a:latin typeface="Inter Bold"/>
                <a:ea typeface="Inter Bold"/>
                <a:cs typeface="Inter Bold"/>
                <a:sym typeface="Inter Bold"/>
              </a:rPr>
              <a:t>·   String dniIngresado = dni.getText().toString();</a:t>
            </a:r>
          </a:p>
          <a:p>
            <a:pPr algn="ctr">
              <a:lnSpc>
                <a:spcPts val="1747"/>
              </a:lnSpc>
              <a:spcBef>
                <a:spcPct val="0"/>
              </a:spcBef>
            </a:pPr>
          </a:p>
          <a:p>
            <a:pPr algn="ctr">
              <a:lnSpc>
                <a:spcPts val="1747"/>
              </a:lnSpc>
              <a:spcBef>
                <a:spcPct val="0"/>
              </a:spcBef>
            </a:pPr>
            <a:r>
              <a:rPr lang="en-US" b="true" sz="1680" spc="-33">
                <a:solidFill>
                  <a:srgbClr val="174973"/>
                </a:solidFill>
                <a:latin typeface="Inter Bold"/>
                <a:ea typeface="Inter Bold"/>
                <a:cs typeface="Inter Bold"/>
                <a:sym typeface="Inter Bold"/>
              </a:rPr>
              <a:t>String contraseñaIngresada = contraseña.getText().toString();</a:t>
            </a:r>
          </a:p>
        </p:txBody>
      </p:sp>
      <p:sp>
        <p:nvSpPr>
          <p:cNvPr name="TextBox 11" id="11"/>
          <p:cNvSpPr txBox="true"/>
          <p:nvPr/>
        </p:nvSpPr>
        <p:spPr>
          <a:xfrm rot="0">
            <a:off x="10750247" y="4538803"/>
            <a:ext cx="6907993" cy="604697"/>
          </a:xfrm>
          <a:prstGeom prst="rect">
            <a:avLst/>
          </a:prstGeom>
        </p:spPr>
        <p:txBody>
          <a:bodyPr anchor="t" rtlCol="false" tIns="0" lIns="0" bIns="0" rIns="0">
            <a:spAutoFit/>
          </a:bodyPr>
          <a:lstStyle/>
          <a:p>
            <a:pPr algn="just" marL="496719" indent="-248360" lvl="1">
              <a:lnSpc>
                <a:spcPts val="2392"/>
              </a:lnSpc>
              <a:buFont typeface="Arial"/>
              <a:buChar char="•"/>
            </a:pPr>
            <a:r>
              <a:rPr lang="en-US" b="true" sz="2300" spc="-46">
                <a:solidFill>
                  <a:srgbClr val="174973"/>
                </a:solidFill>
                <a:latin typeface="Inter Bold"/>
                <a:ea typeface="Inter Bold"/>
                <a:cs typeface="Inter Bold"/>
                <a:sym typeface="Inter Bold"/>
              </a:rPr>
              <a:t>Implementar inicio de sesión</a:t>
            </a:r>
            <a:r>
              <a:rPr lang="en-US" b="true" sz="2300" spc="-46">
                <a:solidFill>
                  <a:srgbClr val="174973"/>
                </a:solidFill>
                <a:latin typeface="Inter Bold"/>
                <a:ea typeface="Inter Bold"/>
                <a:cs typeface="Inter Bold"/>
                <a:sym typeface="Inter Bold"/>
              </a:rPr>
              <a:t> sin internet</a:t>
            </a:r>
          </a:p>
          <a:p>
            <a:pPr algn="ctr">
              <a:lnSpc>
                <a:spcPts val="2392"/>
              </a:lnSpc>
              <a:spcBef>
                <a:spcPct val="0"/>
              </a:spcBef>
            </a:pPr>
          </a:p>
        </p:txBody>
      </p:sp>
      <p:sp>
        <p:nvSpPr>
          <p:cNvPr name="TextBox 12" id="12"/>
          <p:cNvSpPr txBox="true"/>
          <p:nvPr/>
        </p:nvSpPr>
        <p:spPr>
          <a:xfrm rot="0">
            <a:off x="11065296" y="5312035"/>
            <a:ext cx="6141445" cy="1860080"/>
          </a:xfrm>
          <a:prstGeom prst="rect">
            <a:avLst/>
          </a:prstGeom>
        </p:spPr>
        <p:txBody>
          <a:bodyPr anchor="t" rtlCol="false" tIns="0" lIns="0" bIns="0" rIns="0">
            <a:spAutoFit/>
          </a:bodyPr>
          <a:lstStyle/>
          <a:p>
            <a:pPr algn="just">
              <a:lnSpc>
                <a:spcPts val="2127"/>
              </a:lnSpc>
            </a:pPr>
            <a:r>
              <a:rPr lang="en-US" b="true" sz="2045" spc="-40">
                <a:solidFill>
                  <a:srgbClr val="174973"/>
                </a:solidFill>
                <a:latin typeface="Inter Bold"/>
                <a:ea typeface="Inter Bold"/>
                <a:cs typeface="Inter Bold"/>
                <a:sym typeface="Inter Bold"/>
              </a:rPr>
              <a:t>·   @Override</a:t>
            </a:r>
          </a:p>
          <a:p>
            <a:pPr algn="just">
              <a:lnSpc>
                <a:spcPts val="2127"/>
              </a:lnSpc>
            </a:pPr>
            <a:r>
              <a:rPr lang="en-US" b="true" sz="2045" spc="-40">
                <a:solidFill>
                  <a:srgbClr val="174973"/>
                </a:solidFill>
                <a:latin typeface="Inter Bold"/>
                <a:ea typeface="Inter Bold"/>
                <a:cs typeface="Inter Bold"/>
                <a:sym typeface="Inter Bold"/>
              </a:rPr>
              <a:t>public void onClick(View v) {</a:t>
            </a:r>
          </a:p>
          <a:p>
            <a:pPr algn="just">
              <a:lnSpc>
                <a:spcPts val="2127"/>
              </a:lnSpc>
            </a:pPr>
            <a:r>
              <a:rPr lang="en-US" b="true" sz="2045" spc="-40">
                <a:solidFill>
                  <a:srgbClr val="174973"/>
                </a:solidFill>
                <a:latin typeface="Inter Bold"/>
                <a:ea typeface="Inter Bold"/>
                <a:cs typeface="Inter Bold"/>
                <a:sym typeface="Inter Bold"/>
              </a:rPr>
              <a:t>    SQLiteOpenHelper conexion = new SqlLiteHelper(getApplicationContext());</a:t>
            </a:r>
          </a:p>
          <a:p>
            <a:pPr algn="just">
              <a:lnSpc>
                <a:spcPts val="2127"/>
              </a:lnSpc>
            </a:pPr>
            <a:r>
              <a:rPr lang="en-US" b="true" sz="2045" spc="-40">
                <a:solidFill>
                  <a:srgbClr val="174973"/>
                </a:solidFill>
                <a:latin typeface="Inter Bold"/>
                <a:ea typeface="Inter Bold"/>
                <a:cs typeface="Inter Bold"/>
                <a:sym typeface="Inter Bold"/>
              </a:rPr>
              <a:t>    SQLiteDatabase baseDeDatos =</a:t>
            </a:r>
            <a:r>
              <a:rPr lang="en-US" b="true" sz="2045" spc="-40">
                <a:solidFill>
                  <a:srgbClr val="174973"/>
                </a:solidFill>
                <a:latin typeface="Inter Bold"/>
                <a:ea typeface="Inter Bold"/>
                <a:cs typeface="Inter Bold"/>
                <a:sym typeface="Inter Bold"/>
              </a:rPr>
              <a:t> conexion.getReadableDatabase();</a:t>
            </a:r>
          </a:p>
          <a:p>
            <a:pPr algn="ctr">
              <a:lnSpc>
                <a:spcPts val="212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409700" y="2807012"/>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Problema General</a:t>
            </a:r>
          </a:p>
        </p:txBody>
      </p:sp>
      <p:sp>
        <p:nvSpPr>
          <p:cNvPr name="TextBox 3" id="3"/>
          <p:cNvSpPr txBox="true"/>
          <p:nvPr/>
        </p:nvSpPr>
        <p:spPr>
          <a:xfrm rot="0">
            <a:off x="1409700" y="4704022"/>
            <a:ext cx="6234179" cy="4035299"/>
          </a:xfrm>
          <a:prstGeom prst="rect">
            <a:avLst/>
          </a:prstGeom>
        </p:spPr>
        <p:txBody>
          <a:bodyPr anchor="t" rtlCol="false" tIns="0" lIns="0" bIns="0" rIns="0">
            <a:spAutoFit/>
          </a:bodyPr>
          <a:lstStyle/>
          <a:p>
            <a:pPr algn="just" marL="0" indent="0" lvl="0">
              <a:lnSpc>
                <a:spcPts val="4030"/>
              </a:lnSpc>
            </a:pPr>
            <a:r>
              <a:rPr lang="en-US" sz="2899" spc="14">
                <a:solidFill>
                  <a:srgbClr val="174973"/>
                </a:solidFill>
                <a:latin typeface="Inter"/>
                <a:ea typeface="Inter"/>
                <a:cs typeface="Inter"/>
                <a:sym typeface="Inter"/>
              </a:rPr>
              <a:t>Los estudiantes universitarios no tienen conocimiento sobre la cantidad de horas de sueño que duermen ni cuentan con aplicaciones que permitan un seguimiento de sus horas descansadas.</a:t>
            </a:r>
          </a:p>
          <a:p>
            <a:pPr algn="just" marL="0" indent="0" lvl="0">
              <a:lnSpc>
                <a:spcPts val="4030"/>
              </a:lnSpc>
            </a:pPr>
          </a:p>
        </p:txBody>
      </p:sp>
      <p:grpSp>
        <p:nvGrpSpPr>
          <p:cNvPr name="Group 4" id="4"/>
          <p:cNvGrpSpPr/>
          <p:nvPr/>
        </p:nvGrpSpPr>
        <p:grpSpPr>
          <a:xfrm rot="0">
            <a:off x="11136770" y="3933446"/>
            <a:ext cx="5689488" cy="2419636"/>
            <a:chOff x="0" y="0"/>
            <a:chExt cx="1803504" cy="766998"/>
          </a:xfrm>
        </p:grpSpPr>
        <p:sp>
          <p:nvSpPr>
            <p:cNvPr name="Freeform 5" id="5"/>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6" id="6"/>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9421149" y="1814049"/>
            <a:ext cx="1489174" cy="1489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136770" y="1348818"/>
            <a:ext cx="5689488" cy="2419636"/>
            <a:chOff x="0" y="0"/>
            <a:chExt cx="1803504" cy="766998"/>
          </a:xfrm>
        </p:grpSpPr>
        <p:sp>
          <p:nvSpPr>
            <p:cNvPr name="Freeform 11" id="11"/>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2" id="12"/>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1136770" y="6518546"/>
            <a:ext cx="5689488" cy="2419636"/>
            <a:chOff x="0" y="0"/>
            <a:chExt cx="1803504" cy="766998"/>
          </a:xfrm>
        </p:grpSpPr>
        <p:sp>
          <p:nvSpPr>
            <p:cNvPr name="Freeform 14" id="14"/>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5" id="15"/>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1640801" y="4192617"/>
            <a:ext cx="4681424" cy="2160465"/>
          </a:xfrm>
          <a:prstGeom prst="rect">
            <a:avLst/>
          </a:prstGeom>
        </p:spPr>
        <p:txBody>
          <a:bodyPr anchor="t" rtlCol="false" tIns="0" lIns="0" bIns="0" rIns="0">
            <a:spAutoFit/>
          </a:bodyPr>
          <a:lstStyle/>
          <a:p>
            <a:pPr algn="just" marL="0" indent="0" lvl="0">
              <a:lnSpc>
                <a:spcPts val="3413"/>
              </a:lnSpc>
            </a:pPr>
            <a:r>
              <a:rPr lang="en-US" b="true" sz="2133" spc="-4">
                <a:solidFill>
                  <a:srgbClr val="0E3053"/>
                </a:solidFill>
                <a:latin typeface="Inter Medium"/>
                <a:ea typeface="Inter Medium"/>
                <a:cs typeface="Inter Medium"/>
                <a:sym typeface="Inter Medium"/>
              </a:rPr>
              <a:t>Identificar cómo las actividades diarias afectan la calidad y cantidad del sueño es difícil sin aplicaciones adecuadas.</a:t>
            </a:r>
          </a:p>
          <a:p>
            <a:pPr algn="just" marL="0" indent="0" lvl="0">
              <a:lnSpc>
                <a:spcPts val="3413"/>
              </a:lnSpc>
            </a:pPr>
          </a:p>
        </p:txBody>
      </p:sp>
      <p:sp>
        <p:nvSpPr>
          <p:cNvPr name="TextBox 17" id="17"/>
          <p:cNvSpPr txBox="true"/>
          <p:nvPr/>
        </p:nvSpPr>
        <p:spPr>
          <a:xfrm rot="0">
            <a:off x="11640801" y="1444548"/>
            <a:ext cx="4681424" cy="2439865"/>
          </a:xfrm>
          <a:prstGeom prst="rect">
            <a:avLst/>
          </a:prstGeom>
        </p:spPr>
        <p:txBody>
          <a:bodyPr anchor="t" rtlCol="false" tIns="0" lIns="0" bIns="0" rIns="0">
            <a:spAutoFit/>
          </a:bodyPr>
          <a:lstStyle/>
          <a:p>
            <a:pPr algn="just" marL="0" indent="0" lvl="0">
              <a:lnSpc>
                <a:spcPts val="3253"/>
              </a:lnSpc>
            </a:pPr>
            <a:r>
              <a:rPr lang="en-US" b="true" sz="2033" spc="-4">
                <a:solidFill>
                  <a:srgbClr val="0E3053"/>
                </a:solidFill>
                <a:latin typeface="Inter Medium"/>
                <a:ea typeface="Inter Medium"/>
                <a:cs typeface="Inter Medium"/>
                <a:sym typeface="Inter Medium"/>
              </a:rPr>
              <a:t>Determinar la cantidad de horas de sueño de los estudiantes universitarios es complicado debido a la falta de conocimiento sobre sus horas de descanso.</a:t>
            </a:r>
          </a:p>
          <a:p>
            <a:pPr algn="just" marL="0" indent="0" lvl="0">
              <a:lnSpc>
                <a:spcPts val="3253"/>
              </a:lnSpc>
            </a:pPr>
          </a:p>
        </p:txBody>
      </p:sp>
      <p:sp>
        <p:nvSpPr>
          <p:cNvPr name="TextBox 18" id="18"/>
          <p:cNvSpPr txBox="true"/>
          <p:nvPr/>
        </p:nvSpPr>
        <p:spPr>
          <a:xfrm rot="0">
            <a:off x="11640801" y="6595647"/>
            <a:ext cx="4681424" cy="2321120"/>
          </a:xfrm>
          <a:prstGeom prst="rect">
            <a:avLst/>
          </a:prstGeom>
        </p:spPr>
        <p:txBody>
          <a:bodyPr anchor="t" rtlCol="false" tIns="0" lIns="0" bIns="0" rIns="0">
            <a:spAutoFit/>
          </a:bodyPr>
          <a:lstStyle/>
          <a:p>
            <a:pPr algn="just" marL="0" indent="0" lvl="0">
              <a:lnSpc>
                <a:spcPts val="3093"/>
              </a:lnSpc>
            </a:pPr>
            <a:r>
              <a:rPr lang="en-US" b="true" sz="1933" spc="-3">
                <a:solidFill>
                  <a:srgbClr val="0E3053"/>
                </a:solidFill>
                <a:latin typeface="Inter Medium"/>
                <a:ea typeface="Inter Medium"/>
                <a:cs typeface="Inter Medium"/>
                <a:sym typeface="Inter Medium"/>
              </a:rPr>
              <a:t>Tener un registro automático y personalizado de las horas de sueño es un desafío, ya que las aplicaciones actuales no ofrecen un seguimiento adaptado a la rutina de cada usuario.</a:t>
            </a:r>
          </a:p>
          <a:p>
            <a:pPr algn="just" marL="0" indent="0" lvl="0">
              <a:lnSpc>
                <a:spcPts val="3093"/>
              </a:lnSpc>
            </a:pPr>
          </a:p>
        </p:txBody>
      </p:sp>
      <p:sp>
        <p:nvSpPr>
          <p:cNvPr name="TextBox 19" id="19"/>
          <p:cNvSpPr txBox="true"/>
          <p:nvPr/>
        </p:nvSpPr>
        <p:spPr>
          <a:xfrm rot="0">
            <a:off x="9462867" y="2158586"/>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01</a:t>
            </a:r>
          </a:p>
        </p:txBody>
      </p:sp>
      <p:grpSp>
        <p:nvGrpSpPr>
          <p:cNvPr name="Group 20" id="20"/>
          <p:cNvGrpSpPr/>
          <p:nvPr/>
        </p:nvGrpSpPr>
        <p:grpSpPr>
          <a:xfrm rot="0">
            <a:off x="9421149" y="4398913"/>
            <a:ext cx="1489174" cy="1489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9462867" y="47432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02</a:t>
            </a:r>
          </a:p>
        </p:txBody>
      </p:sp>
      <p:grpSp>
        <p:nvGrpSpPr>
          <p:cNvPr name="Group 24" id="24"/>
          <p:cNvGrpSpPr/>
          <p:nvPr/>
        </p:nvGrpSpPr>
        <p:grpSpPr>
          <a:xfrm rot="0">
            <a:off x="9421149" y="6983777"/>
            <a:ext cx="1489174" cy="14891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9462867" y="73283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888486" y="1678827"/>
            <a:ext cx="10156768" cy="4164275"/>
          </a:xfrm>
          <a:custGeom>
            <a:avLst/>
            <a:gdLst/>
            <a:ahLst/>
            <a:cxnLst/>
            <a:rect r="r" b="b" t="t" l="l"/>
            <a:pathLst>
              <a:path h="4164275" w="10156768">
                <a:moveTo>
                  <a:pt x="0" y="0"/>
                </a:moveTo>
                <a:lnTo>
                  <a:pt x="10156768" y="0"/>
                </a:lnTo>
                <a:lnTo>
                  <a:pt x="10156768" y="4164275"/>
                </a:lnTo>
                <a:lnTo>
                  <a:pt x="0" y="4164275"/>
                </a:lnTo>
                <a:lnTo>
                  <a:pt x="0" y="0"/>
                </a:lnTo>
                <a:close/>
              </a:path>
            </a:pathLst>
          </a:custGeom>
          <a:blipFill>
            <a:blip r:embed="rId3"/>
            <a:stretch>
              <a:fillRect l="0" t="0" r="0" b="0"/>
            </a:stretch>
          </a:blipFill>
        </p:spPr>
      </p:sp>
      <p:sp>
        <p:nvSpPr>
          <p:cNvPr name="Freeform 7" id="7"/>
          <p:cNvSpPr/>
          <p:nvPr/>
        </p:nvSpPr>
        <p:spPr>
          <a:xfrm flipH="false" flipV="false" rot="0">
            <a:off x="11372431" y="1678827"/>
            <a:ext cx="6125721" cy="4203776"/>
          </a:xfrm>
          <a:custGeom>
            <a:avLst/>
            <a:gdLst/>
            <a:ahLst/>
            <a:cxnLst/>
            <a:rect r="r" b="b" t="t" l="l"/>
            <a:pathLst>
              <a:path h="4203776" w="6125721">
                <a:moveTo>
                  <a:pt x="0" y="0"/>
                </a:moveTo>
                <a:lnTo>
                  <a:pt x="6125722" y="0"/>
                </a:lnTo>
                <a:lnTo>
                  <a:pt x="6125722" y="4203776"/>
                </a:lnTo>
                <a:lnTo>
                  <a:pt x="0" y="4203776"/>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01 BURDOWNCHART</a:t>
            </a:r>
          </a:p>
        </p:txBody>
      </p:sp>
      <p:sp>
        <p:nvSpPr>
          <p:cNvPr name="TextBox 9" id="9"/>
          <p:cNvSpPr txBox="true"/>
          <p:nvPr/>
        </p:nvSpPr>
        <p:spPr>
          <a:xfrm rot="0">
            <a:off x="1055216" y="6463794"/>
            <a:ext cx="16204084" cy="9937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Funcionalidad offline: Al intentar validar los datos y realizar operaciones sin con</a:t>
            </a:r>
            <a:r>
              <a:rPr lang="en-US" b="true" sz="2500" spc="-50">
                <a:solidFill>
                  <a:srgbClr val="174973"/>
                </a:solidFill>
                <a:latin typeface="Inter Bold"/>
                <a:ea typeface="Inter Bold"/>
                <a:cs typeface="Inter Bold"/>
                <a:sym typeface="Inter Bold"/>
              </a:rPr>
              <a:t>exión, surgieron problemas relacionados con la persistencia de datos y sincronización que no estaban completamente previstos.</a:t>
            </a:r>
          </a:p>
          <a:p>
            <a:pPr algn="just">
              <a:lnSpc>
                <a:spcPts val="2600"/>
              </a:lnSpc>
              <a:spcBef>
                <a:spcPct val="0"/>
              </a:spcBef>
            </a:pPr>
          </a:p>
        </p:txBody>
      </p:sp>
      <p:sp>
        <p:nvSpPr>
          <p:cNvPr name="TextBox 10" id="10"/>
          <p:cNvSpPr txBox="true"/>
          <p:nvPr/>
        </p:nvSpPr>
        <p:spPr>
          <a:xfrm rot="0">
            <a:off x="1028700" y="7683050"/>
            <a:ext cx="16230600" cy="9937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La implementación de SQLite: Hubo errores en la creación de la bas</a:t>
            </a:r>
            <a:r>
              <a:rPr lang="en-US" b="true" sz="2500" spc="-50">
                <a:solidFill>
                  <a:srgbClr val="174973"/>
                </a:solidFill>
                <a:latin typeface="Inter Bold"/>
                <a:ea typeface="Inter Bold"/>
                <a:cs typeface="Inter Bold"/>
                <a:sym typeface="Inter Bold"/>
              </a:rPr>
              <a:t>e de datos, en especial al momento de realizar consultas para el login o insertar datos desde el formulario de registro.</a:t>
            </a:r>
          </a:p>
          <a:p>
            <a:pPr algn="just">
              <a:lnSpc>
                <a:spcPts val="260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9354785" y="3647428"/>
            <a:ext cx="8325530" cy="3581448"/>
          </a:xfrm>
          <a:custGeom>
            <a:avLst/>
            <a:gdLst/>
            <a:ahLst/>
            <a:cxnLst/>
            <a:rect r="r" b="b" t="t" l="l"/>
            <a:pathLst>
              <a:path h="3581448" w="8325530">
                <a:moveTo>
                  <a:pt x="0" y="0"/>
                </a:moveTo>
                <a:lnTo>
                  <a:pt x="8325530" y="0"/>
                </a:lnTo>
                <a:lnTo>
                  <a:pt x="8325530" y="3581448"/>
                </a:lnTo>
                <a:lnTo>
                  <a:pt x="0" y="3581448"/>
                </a:lnTo>
                <a:lnTo>
                  <a:pt x="0" y="0"/>
                </a:lnTo>
                <a:close/>
              </a:path>
            </a:pathLst>
          </a:custGeom>
          <a:blipFill>
            <a:blip r:embed="rId3"/>
            <a:stretch>
              <a:fillRect l="0" t="0" r="0" b="0"/>
            </a:stretch>
          </a:blipFill>
        </p:spPr>
      </p:sp>
      <p:sp>
        <p:nvSpPr>
          <p:cNvPr name="Freeform 7" id="7"/>
          <p:cNvSpPr/>
          <p:nvPr/>
        </p:nvSpPr>
        <p:spPr>
          <a:xfrm flipH="false" flipV="false" rot="0">
            <a:off x="779976" y="3647428"/>
            <a:ext cx="8076782" cy="3581448"/>
          </a:xfrm>
          <a:custGeom>
            <a:avLst/>
            <a:gdLst/>
            <a:ahLst/>
            <a:cxnLst/>
            <a:rect r="r" b="b" t="t" l="l"/>
            <a:pathLst>
              <a:path h="3581448" w="8076782">
                <a:moveTo>
                  <a:pt x="0" y="0"/>
                </a:moveTo>
                <a:lnTo>
                  <a:pt x="8076782" y="0"/>
                </a:lnTo>
                <a:lnTo>
                  <a:pt x="8076782" y="3581448"/>
                </a:lnTo>
                <a:lnTo>
                  <a:pt x="0" y="3581448"/>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1.1: Inicio de sesión</a:t>
            </a:r>
          </a:p>
          <a:p>
            <a:pPr algn="l">
              <a:lnSpc>
                <a:spcPts val="4888"/>
              </a:lnSpc>
            </a:pPr>
          </a:p>
        </p:txBody>
      </p:sp>
      <p:sp>
        <p:nvSpPr>
          <p:cNvPr name="TextBox 9" id="9"/>
          <p:cNvSpPr txBox="true"/>
          <p:nvPr/>
        </p:nvSpPr>
        <p:spPr>
          <a:xfrm rot="0">
            <a:off x="1028700" y="2052256"/>
            <a:ext cx="5401802" cy="424943"/>
          </a:xfrm>
          <a:prstGeom prst="rect">
            <a:avLst/>
          </a:prstGeom>
        </p:spPr>
        <p:txBody>
          <a:bodyPr anchor="t" rtlCol="false" tIns="0" lIns="0" bIns="0" rIns="0">
            <a:spAutoFit/>
          </a:bodyPr>
          <a:lstStyle/>
          <a:p>
            <a:pPr algn="ctr">
              <a:lnSpc>
                <a:spcPts val="3224"/>
              </a:lnSpc>
              <a:spcBef>
                <a:spcPct val="0"/>
              </a:spcBef>
            </a:pPr>
            <a:r>
              <a:rPr lang="en-US" b="true" sz="3100" spc="-62">
                <a:solidFill>
                  <a:srgbClr val="174973"/>
                </a:solidFill>
                <a:latin typeface="Inter Bold"/>
                <a:ea typeface="Inter Bold"/>
                <a:cs typeface="Inter Bold"/>
                <a:sym typeface="Inter Bold"/>
              </a:rPr>
              <a:t>Pruebas de Integración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639046" y="2833000"/>
            <a:ext cx="13509052" cy="6960899"/>
          </a:xfrm>
          <a:custGeom>
            <a:avLst/>
            <a:gdLst/>
            <a:ahLst/>
            <a:cxnLst/>
            <a:rect r="r" b="b" t="t" l="l"/>
            <a:pathLst>
              <a:path h="6960899" w="13509052">
                <a:moveTo>
                  <a:pt x="0" y="0"/>
                </a:moveTo>
                <a:lnTo>
                  <a:pt x="13509052" y="0"/>
                </a:lnTo>
                <a:lnTo>
                  <a:pt x="13509052" y="6960900"/>
                </a:lnTo>
                <a:lnTo>
                  <a:pt x="0" y="6960900"/>
                </a:lnTo>
                <a:lnTo>
                  <a:pt x="0" y="0"/>
                </a:lnTo>
                <a:close/>
              </a:path>
            </a:pathLst>
          </a:custGeom>
          <a:blipFill>
            <a:blip r:embed="rId3"/>
            <a:stretch>
              <a:fillRect l="0" t="-1428" r="0" b="-1428"/>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2.1: Registro y gestión de rutinas</a:t>
            </a:r>
          </a:p>
          <a:p>
            <a:pPr algn="l">
              <a:lnSpc>
                <a:spcPts val="4888"/>
              </a:lnSpc>
            </a:pPr>
          </a:p>
        </p:txBody>
      </p:sp>
      <p:sp>
        <p:nvSpPr>
          <p:cNvPr name="TextBox 8" id="8"/>
          <p:cNvSpPr txBox="true"/>
          <p:nvPr/>
        </p:nvSpPr>
        <p:spPr>
          <a:xfrm rot="0">
            <a:off x="1028700" y="2042731"/>
            <a:ext cx="5401802" cy="9937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·Diseñar la interfaz de </a:t>
            </a:r>
            <a:r>
              <a:rPr lang="en-US" b="true" sz="2500" spc="-50">
                <a:solidFill>
                  <a:srgbClr val="174973"/>
                </a:solidFill>
                <a:latin typeface="Inter Bold"/>
                <a:ea typeface="Inter Bold"/>
                <a:cs typeface="Inter Bold"/>
                <a:sym typeface="Inter Bold"/>
              </a:rPr>
              <a:t>ingreso y edición de rutina usuario</a:t>
            </a:r>
          </a:p>
          <a:p>
            <a:pPr algn="ctr">
              <a:lnSpc>
                <a:spcPts val="2600"/>
              </a:lnSpc>
              <a:spcBef>
                <a:spcPct val="0"/>
              </a:spcBef>
            </a:pPr>
          </a:p>
        </p:txBody>
      </p:sp>
      <p:sp>
        <p:nvSpPr>
          <p:cNvPr name="TextBox 9" id="9"/>
          <p:cNvSpPr txBox="true"/>
          <p:nvPr/>
        </p:nvSpPr>
        <p:spPr>
          <a:xfrm rot="0">
            <a:off x="7428408" y="2042731"/>
            <a:ext cx="7476879" cy="99377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formulario para</a:t>
            </a:r>
            <a:r>
              <a:rPr lang="en-US" b="true" sz="2500" spc="-50">
                <a:solidFill>
                  <a:srgbClr val="174973"/>
                </a:solidFill>
                <a:latin typeface="Inter Bold"/>
                <a:ea typeface="Inter Bold"/>
                <a:cs typeface="Inter Bold"/>
                <a:sym typeface="Inter Bold"/>
              </a:rPr>
              <a:t> ingresar rutina diaria</a:t>
            </a:r>
          </a:p>
          <a:p>
            <a:pPr algn="ctr">
              <a:lnSpc>
                <a:spcPts val="2600"/>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726089" y="3855812"/>
            <a:ext cx="7574634" cy="2575376"/>
          </a:xfrm>
          <a:custGeom>
            <a:avLst/>
            <a:gdLst/>
            <a:ahLst/>
            <a:cxnLst/>
            <a:rect r="r" b="b" t="t" l="l"/>
            <a:pathLst>
              <a:path h="2575376" w="7574634">
                <a:moveTo>
                  <a:pt x="0" y="0"/>
                </a:moveTo>
                <a:lnTo>
                  <a:pt x="7574634" y="0"/>
                </a:lnTo>
                <a:lnTo>
                  <a:pt x="7574634" y="2575376"/>
                </a:lnTo>
                <a:lnTo>
                  <a:pt x="0" y="2575376"/>
                </a:lnTo>
                <a:lnTo>
                  <a:pt x="0" y="0"/>
                </a:lnTo>
                <a:close/>
              </a:path>
            </a:pathLst>
          </a:custGeom>
          <a:blipFill>
            <a:blip r:embed="rId3"/>
            <a:stretch>
              <a:fillRect l="0" t="0" r="0" b="0"/>
            </a:stretch>
          </a:blipFill>
        </p:spPr>
      </p:sp>
      <p:sp>
        <p:nvSpPr>
          <p:cNvPr name="Freeform 7" id="7"/>
          <p:cNvSpPr/>
          <p:nvPr/>
        </p:nvSpPr>
        <p:spPr>
          <a:xfrm flipH="false" flipV="false" rot="0">
            <a:off x="8505579" y="3224094"/>
            <a:ext cx="9165016" cy="4261733"/>
          </a:xfrm>
          <a:custGeom>
            <a:avLst/>
            <a:gdLst/>
            <a:ahLst/>
            <a:cxnLst/>
            <a:rect r="r" b="b" t="t" l="l"/>
            <a:pathLst>
              <a:path h="4261733" w="9165016">
                <a:moveTo>
                  <a:pt x="0" y="0"/>
                </a:moveTo>
                <a:lnTo>
                  <a:pt x="9165017" y="0"/>
                </a:lnTo>
                <a:lnTo>
                  <a:pt x="9165017" y="4261733"/>
                </a:lnTo>
                <a:lnTo>
                  <a:pt x="0" y="4261733"/>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2.1: Registro y gestión de rutinas</a:t>
            </a:r>
          </a:p>
          <a:p>
            <a:pPr algn="l">
              <a:lnSpc>
                <a:spcPts val="4888"/>
              </a:lnSpc>
            </a:pPr>
          </a:p>
        </p:txBody>
      </p:sp>
      <p:sp>
        <p:nvSpPr>
          <p:cNvPr name="TextBox 9" id="9"/>
          <p:cNvSpPr txBox="true"/>
          <p:nvPr/>
        </p:nvSpPr>
        <p:spPr>
          <a:xfrm rot="0">
            <a:off x="1028700" y="2366581"/>
            <a:ext cx="5401802"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Configuración con la base de datos</a:t>
            </a:r>
          </a:p>
        </p:txBody>
      </p:sp>
      <p:sp>
        <p:nvSpPr>
          <p:cNvPr name="TextBox 10" id="10"/>
          <p:cNvSpPr txBox="true"/>
          <p:nvPr/>
        </p:nvSpPr>
        <p:spPr>
          <a:xfrm rot="0">
            <a:off x="9144000" y="2068132"/>
            <a:ext cx="7476879"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Crear validac</a:t>
            </a:r>
            <a:r>
              <a:rPr lang="en-US" b="true" sz="2500" spc="-50">
                <a:solidFill>
                  <a:srgbClr val="174973"/>
                </a:solidFill>
                <a:latin typeface="Inter Bold"/>
                <a:ea typeface="Inter Bold"/>
                <a:cs typeface="Inter Bold"/>
                <a:sym typeface="Inter Bold"/>
              </a:rPr>
              <a:t>ión en los tiempos seleccionados</a:t>
            </a:r>
          </a:p>
          <a:p>
            <a:pPr algn="ctr">
              <a:lnSpc>
                <a:spcPts val="2600"/>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4815533" y="2889260"/>
            <a:ext cx="7924958" cy="6639021"/>
          </a:xfrm>
          <a:custGeom>
            <a:avLst/>
            <a:gdLst/>
            <a:ahLst/>
            <a:cxnLst/>
            <a:rect r="r" b="b" t="t" l="l"/>
            <a:pathLst>
              <a:path h="6639021" w="7924958">
                <a:moveTo>
                  <a:pt x="0" y="0"/>
                </a:moveTo>
                <a:lnTo>
                  <a:pt x="7924957" y="0"/>
                </a:lnTo>
                <a:lnTo>
                  <a:pt x="7924957" y="6639021"/>
                </a:lnTo>
                <a:lnTo>
                  <a:pt x="0" y="6639021"/>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2.1: Registro y gestión de rutinas</a:t>
            </a:r>
          </a:p>
          <a:p>
            <a:pPr algn="l">
              <a:lnSpc>
                <a:spcPts val="4888"/>
              </a:lnSpc>
            </a:pPr>
          </a:p>
        </p:txBody>
      </p:sp>
      <p:sp>
        <p:nvSpPr>
          <p:cNvPr name="TextBox 8" id="8"/>
          <p:cNvSpPr txBox="true"/>
          <p:nvPr/>
        </p:nvSpPr>
        <p:spPr>
          <a:xfrm rot="0">
            <a:off x="5796963" y="2179256"/>
            <a:ext cx="5401802"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Implementar las validaciones offline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963564" y="2874583"/>
            <a:ext cx="11894977" cy="6304338"/>
          </a:xfrm>
          <a:custGeom>
            <a:avLst/>
            <a:gdLst/>
            <a:ahLst/>
            <a:cxnLst/>
            <a:rect r="r" b="b" t="t" l="l"/>
            <a:pathLst>
              <a:path h="6304338" w="11894977">
                <a:moveTo>
                  <a:pt x="0" y="0"/>
                </a:moveTo>
                <a:lnTo>
                  <a:pt x="11894977" y="0"/>
                </a:lnTo>
                <a:lnTo>
                  <a:pt x="11894977" y="6304338"/>
                </a:lnTo>
                <a:lnTo>
                  <a:pt x="0" y="6304338"/>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2.1: Registro y gestión de rutinas</a:t>
            </a:r>
          </a:p>
          <a:p>
            <a:pPr algn="l">
              <a:lnSpc>
                <a:spcPts val="4888"/>
              </a:lnSpc>
            </a:pPr>
          </a:p>
        </p:txBody>
      </p:sp>
      <p:sp>
        <p:nvSpPr>
          <p:cNvPr name="TextBox 8" id="8"/>
          <p:cNvSpPr txBox="true"/>
          <p:nvPr/>
        </p:nvSpPr>
        <p:spPr>
          <a:xfrm rot="0">
            <a:off x="2309067" y="2204656"/>
            <a:ext cx="5401802" cy="669926"/>
          </a:xfrm>
          <a:prstGeom prst="rect">
            <a:avLst/>
          </a:prstGeom>
        </p:spPr>
        <p:txBody>
          <a:bodyPr anchor="t" rtlCol="false" tIns="0" lIns="0" bIns="0" rIns="0">
            <a:spAutoFit/>
          </a:bodyPr>
          <a:lstStyle/>
          <a:p>
            <a:pPr algn="ctr">
              <a:lnSpc>
                <a:spcPts val="2600"/>
              </a:lnSpc>
            </a:pPr>
            <a:r>
              <a:rPr lang="en-US" b="true" sz="2500" spc="-50">
                <a:solidFill>
                  <a:srgbClr val="174973"/>
                </a:solidFill>
                <a:latin typeface="Inter Bold"/>
                <a:ea typeface="Inter Bold"/>
                <a:cs typeface="Inter Bold"/>
                <a:sym typeface="Inter Bold"/>
              </a:rPr>
              <a:t>·Pruebas unitarias y de integración</a:t>
            </a:r>
          </a:p>
          <a:p>
            <a:pPr algn="ctr">
              <a:lnSpc>
                <a:spcPts val="260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639046" y="2833000"/>
            <a:ext cx="13509052" cy="6960899"/>
          </a:xfrm>
          <a:custGeom>
            <a:avLst/>
            <a:gdLst/>
            <a:ahLst/>
            <a:cxnLst/>
            <a:rect r="r" b="b" t="t" l="l"/>
            <a:pathLst>
              <a:path h="6960899" w="13509052">
                <a:moveTo>
                  <a:pt x="0" y="0"/>
                </a:moveTo>
                <a:lnTo>
                  <a:pt x="13509052" y="0"/>
                </a:lnTo>
                <a:lnTo>
                  <a:pt x="13509052" y="6960900"/>
                </a:lnTo>
                <a:lnTo>
                  <a:pt x="0" y="6960900"/>
                </a:lnTo>
                <a:lnTo>
                  <a:pt x="0" y="0"/>
                </a:lnTo>
                <a:close/>
              </a:path>
            </a:pathLst>
          </a:custGeom>
          <a:blipFill>
            <a:blip r:embed="rId3"/>
            <a:stretch>
              <a:fillRect l="0" t="-1428" r="0" b="-1428"/>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2.2: Modificar Rutina</a:t>
            </a:r>
          </a:p>
          <a:p>
            <a:pPr algn="l">
              <a:lnSpc>
                <a:spcPts val="4888"/>
              </a:lnSpc>
            </a:pPr>
          </a:p>
        </p:txBody>
      </p:sp>
      <p:sp>
        <p:nvSpPr>
          <p:cNvPr name="TextBox 8" id="8"/>
          <p:cNvSpPr txBox="true"/>
          <p:nvPr/>
        </p:nvSpPr>
        <p:spPr>
          <a:xfrm rot="0">
            <a:off x="5951490" y="1839224"/>
            <a:ext cx="5401802" cy="9937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Diseñar la interfaz de </a:t>
            </a:r>
            <a:r>
              <a:rPr lang="en-US" b="true" sz="2500" spc="-50">
                <a:solidFill>
                  <a:srgbClr val="174973"/>
                </a:solidFill>
                <a:latin typeface="Inter Bold"/>
                <a:ea typeface="Inter Bold"/>
                <a:cs typeface="Inter Bold"/>
                <a:sym typeface="Inter Bold"/>
              </a:rPr>
              <a:t>edición de rutina </a:t>
            </a:r>
          </a:p>
          <a:p>
            <a:pPr algn="ctr">
              <a:lnSpc>
                <a:spcPts val="260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779227" y="3104377"/>
            <a:ext cx="8770421" cy="4078246"/>
          </a:xfrm>
          <a:custGeom>
            <a:avLst/>
            <a:gdLst/>
            <a:ahLst/>
            <a:cxnLst/>
            <a:rect r="r" b="b" t="t" l="l"/>
            <a:pathLst>
              <a:path h="4078246" w="8770421">
                <a:moveTo>
                  <a:pt x="0" y="0"/>
                </a:moveTo>
                <a:lnTo>
                  <a:pt x="8770421" y="0"/>
                </a:lnTo>
                <a:lnTo>
                  <a:pt x="8770421" y="4078246"/>
                </a:lnTo>
                <a:lnTo>
                  <a:pt x="0" y="4078246"/>
                </a:lnTo>
                <a:lnTo>
                  <a:pt x="0" y="0"/>
                </a:lnTo>
                <a:close/>
              </a:path>
            </a:pathLst>
          </a:custGeom>
          <a:blipFill>
            <a:blip r:embed="rId3"/>
            <a:stretch>
              <a:fillRect l="0" t="0" r="0" b="0"/>
            </a:stretch>
          </a:blipFill>
        </p:spPr>
      </p:sp>
      <p:sp>
        <p:nvSpPr>
          <p:cNvPr name="Freeform 7" id="7"/>
          <p:cNvSpPr/>
          <p:nvPr/>
        </p:nvSpPr>
        <p:spPr>
          <a:xfrm flipH="false" flipV="false" rot="0">
            <a:off x="9903062" y="4165098"/>
            <a:ext cx="7699599" cy="1956804"/>
          </a:xfrm>
          <a:custGeom>
            <a:avLst/>
            <a:gdLst/>
            <a:ahLst/>
            <a:cxnLst/>
            <a:rect r="r" b="b" t="t" l="l"/>
            <a:pathLst>
              <a:path h="1956804" w="7699599">
                <a:moveTo>
                  <a:pt x="0" y="0"/>
                </a:moveTo>
                <a:lnTo>
                  <a:pt x="7699600" y="0"/>
                </a:lnTo>
                <a:lnTo>
                  <a:pt x="7699600" y="1956804"/>
                </a:lnTo>
                <a:lnTo>
                  <a:pt x="0" y="1956804"/>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2.2: Modificar rutinas</a:t>
            </a:r>
          </a:p>
          <a:p>
            <a:pPr algn="l">
              <a:lnSpc>
                <a:spcPts val="4888"/>
              </a:lnSpc>
            </a:pPr>
          </a:p>
        </p:txBody>
      </p:sp>
      <p:sp>
        <p:nvSpPr>
          <p:cNvPr name="TextBox 9" id="9"/>
          <p:cNvSpPr txBox="true"/>
          <p:nvPr/>
        </p:nvSpPr>
        <p:spPr>
          <a:xfrm rot="0">
            <a:off x="1028700" y="1987858"/>
            <a:ext cx="7476879"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Crear validac</a:t>
            </a:r>
            <a:r>
              <a:rPr lang="en-US" b="true" sz="2500" spc="-50">
                <a:solidFill>
                  <a:srgbClr val="174973"/>
                </a:solidFill>
                <a:latin typeface="Inter Bold"/>
                <a:ea typeface="Inter Bold"/>
                <a:cs typeface="Inter Bold"/>
                <a:sym typeface="Inter Bold"/>
              </a:rPr>
              <a:t>ión en los tiempos seleccionados</a:t>
            </a:r>
          </a:p>
          <a:p>
            <a:pPr algn="ctr">
              <a:lnSpc>
                <a:spcPts val="2600"/>
              </a:lnSpc>
              <a:spcBef>
                <a:spcPct val="0"/>
              </a:spcBef>
            </a:pPr>
          </a:p>
        </p:txBody>
      </p:sp>
      <p:sp>
        <p:nvSpPr>
          <p:cNvPr name="TextBox 10" id="10"/>
          <p:cNvSpPr txBox="true"/>
          <p:nvPr/>
        </p:nvSpPr>
        <p:spPr>
          <a:xfrm rot="0">
            <a:off x="9903062" y="1987858"/>
            <a:ext cx="7476879"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sz="2500" spc="-50">
                <a:solidFill>
                  <a:srgbClr val="174973"/>
                </a:solidFill>
                <a:latin typeface="Inter"/>
                <a:ea typeface="Inter"/>
                <a:cs typeface="Inter"/>
                <a:sym typeface="Inter"/>
              </a:rPr>
              <a:t>Agregar opcion de cancelar</a:t>
            </a:r>
          </a:p>
          <a:p>
            <a:pPr algn="ctr">
              <a:lnSpc>
                <a:spcPts val="2600"/>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4436010" y="2657784"/>
            <a:ext cx="7739137" cy="7033636"/>
          </a:xfrm>
          <a:custGeom>
            <a:avLst/>
            <a:gdLst/>
            <a:ahLst/>
            <a:cxnLst/>
            <a:rect r="r" b="b" t="t" l="l"/>
            <a:pathLst>
              <a:path h="7033636" w="7739137">
                <a:moveTo>
                  <a:pt x="0" y="0"/>
                </a:moveTo>
                <a:lnTo>
                  <a:pt x="7739138" y="0"/>
                </a:lnTo>
                <a:lnTo>
                  <a:pt x="7739138" y="7033636"/>
                </a:lnTo>
                <a:lnTo>
                  <a:pt x="0" y="7033636"/>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2.2: Modificar rutinas</a:t>
            </a:r>
          </a:p>
          <a:p>
            <a:pPr algn="l">
              <a:lnSpc>
                <a:spcPts val="4888"/>
              </a:lnSpc>
            </a:pPr>
          </a:p>
        </p:txBody>
      </p:sp>
      <p:sp>
        <p:nvSpPr>
          <p:cNvPr name="TextBox 8" id="8"/>
          <p:cNvSpPr txBox="true"/>
          <p:nvPr/>
        </p:nvSpPr>
        <p:spPr>
          <a:xfrm rot="0">
            <a:off x="1028700" y="1987858"/>
            <a:ext cx="13591735" cy="6699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conex</a:t>
            </a:r>
            <a:r>
              <a:rPr lang="en-US" b="true" sz="2500" spc="-50">
                <a:solidFill>
                  <a:srgbClr val="174973"/>
                </a:solidFill>
                <a:latin typeface="Inter Bold"/>
                <a:ea typeface="Inter Bold"/>
                <a:cs typeface="Inter Bold"/>
                <a:sym typeface="Inter Bold"/>
              </a:rPr>
              <a:t>ión al almacenamiento local para funcionamiento sin conexión.</a:t>
            </a:r>
          </a:p>
          <a:p>
            <a:pPr algn="ctr">
              <a:lnSpc>
                <a:spcPts val="2600"/>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102627" y="2525332"/>
            <a:ext cx="12973051" cy="6924366"/>
          </a:xfrm>
          <a:custGeom>
            <a:avLst/>
            <a:gdLst/>
            <a:ahLst/>
            <a:cxnLst/>
            <a:rect r="r" b="b" t="t" l="l"/>
            <a:pathLst>
              <a:path h="6924366" w="12973051">
                <a:moveTo>
                  <a:pt x="0" y="0"/>
                </a:moveTo>
                <a:lnTo>
                  <a:pt x="12973051" y="0"/>
                </a:lnTo>
                <a:lnTo>
                  <a:pt x="12973051" y="6924366"/>
                </a:lnTo>
                <a:lnTo>
                  <a:pt x="0" y="6924366"/>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·Historia de Usuario 2.2: Modificar rutinas</a:t>
            </a:r>
          </a:p>
          <a:p>
            <a:pPr algn="l">
              <a:lnSpc>
                <a:spcPts val="4888"/>
              </a:lnSpc>
            </a:pPr>
          </a:p>
        </p:txBody>
      </p:sp>
      <p:sp>
        <p:nvSpPr>
          <p:cNvPr name="TextBox 8" id="8"/>
          <p:cNvSpPr txBox="true"/>
          <p:nvPr/>
        </p:nvSpPr>
        <p:spPr>
          <a:xfrm rot="0">
            <a:off x="1028700" y="1987858"/>
            <a:ext cx="13591735" cy="346076"/>
          </a:xfrm>
          <a:prstGeom prst="rect">
            <a:avLst/>
          </a:prstGeom>
        </p:spPr>
        <p:txBody>
          <a:bodyPr anchor="t" rtlCol="false" tIns="0" lIns="0" bIns="0" rIns="0">
            <a:spAutoFit/>
          </a:bodyPr>
          <a:lstStyle/>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Pruebas unitarias y de integración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409700" y="2807012"/>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Objetivos del proyecto</a:t>
            </a:r>
          </a:p>
        </p:txBody>
      </p:sp>
      <p:sp>
        <p:nvSpPr>
          <p:cNvPr name="TextBox 3" id="3"/>
          <p:cNvSpPr txBox="true"/>
          <p:nvPr/>
        </p:nvSpPr>
        <p:spPr>
          <a:xfrm rot="0">
            <a:off x="1409700" y="4723072"/>
            <a:ext cx="6234179" cy="2923413"/>
          </a:xfrm>
          <a:prstGeom prst="rect">
            <a:avLst/>
          </a:prstGeom>
        </p:spPr>
        <p:txBody>
          <a:bodyPr anchor="t" rtlCol="false" tIns="0" lIns="0" bIns="0" rIns="0">
            <a:spAutoFit/>
          </a:bodyPr>
          <a:lstStyle/>
          <a:p>
            <a:pPr algn="just" marL="0" indent="0" lvl="0">
              <a:lnSpc>
                <a:spcPts val="3335"/>
              </a:lnSpc>
            </a:pPr>
            <a:r>
              <a:rPr lang="en-US" sz="2399" spc="11">
                <a:solidFill>
                  <a:srgbClr val="174973"/>
                </a:solidFill>
                <a:latin typeface="Inter"/>
                <a:ea typeface="Inter"/>
                <a:cs typeface="Inter"/>
                <a:sym typeface="Inter"/>
              </a:rPr>
              <a:t>Desarrollar una aplicación móvil que permita a los estudiantes universitarios conocer cuántas horas necesitan descansar según su rutina diaria para tener conocimiento de sus horas de sueño.</a:t>
            </a:r>
          </a:p>
          <a:p>
            <a:pPr algn="just" marL="0" indent="0" lvl="0">
              <a:lnSpc>
                <a:spcPts val="3335"/>
              </a:lnSpc>
            </a:pPr>
          </a:p>
        </p:txBody>
      </p:sp>
      <p:grpSp>
        <p:nvGrpSpPr>
          <p:cNvPr name="Group 4" id="4"/>
          <p:cNvGrpSpPr/>
          <p:nvPr/>
        </p:nvGrpSpPr>
        <p:grpSpPr>
          <a:xfrm rot="0">
            <a:off x="11136770" y="3933446"/>
            <a:ext cx="5689488" cy="2419636"/>
            <a:chOff x="0" y="0"/>
            <a:chExt cx="1803504" cy="766998"/>
          </a:xfrm>
        </p:grpSpPr>
        <p:sp>
          <p:nvSpPr>
            <p:cNvPr name="Freeform 5" id="5"/>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6" id="6"/>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9421149" y="1814049"/>
            <a:ext cx="1489174" cy="1489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136770" y="1348818"/>
            <a:ext cx="5689488" cy="2419636"/>
            <a:chOff x="0" y="0"/>
            <a:chExt cx="1803504" cy="766998"/>
          </a:xfrm>
        </p:grpSpPr>
        <p:sp>
          <p:nvSpPr>
            <p:cNvPr name="Freeform 11" id="11"/>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2" id="12"/>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1136770" y="6518546"/>
            <a:ext cx="5689488" cy="2419636"/>
            <a:chOff x="0" y="0"/>
            <a:chExt cx="1803504" cy="766998"/>
          </a:xfrm>
        </p:grpSpPr>
        <p:sp>
          <p:nvSpPr>
            <p:cNvPr name="Freeform 14" id="14"/>
            <p:cNvSpPr/>
            <p:nvPr/>
          </p:nvSpPr>
          <p:spPr>
            <a:xfrm flipH="false" flipV="false" rot="0">
              <a:off x="0" y="0"/>
              <a:ext cx="1803504" cy="766998"/>
            </a:xfrm>
            <a:custGeom>
              <a:avLst/>
              <a:gdLst/>
              <a:ahLst/>
              <a:cxnLst/>
              <a:rect r="r" b="b" t="t" l="l"/>
              <a:pathLst>
                <a:path h="766998" w="1803504">
                  <a:moveTo>
                    <a:pt x="68037" y="0"/>
                  </a:moveTo>
                  <a:lnTo>
                    <a:pt x="1735467" y="0"/>
                  </a:lnTo>
                  <a:cubicBezTo>
                    <a:pt x="1753512" y="0"/>
                    <a:pt x="1770817" y="7168"/>
                    <a:pt x="1783577" y="19928"/>
                  </a:cubicBezTo>
                  <a:cubicBezTo>
                    <a:pt x="1796336" y="32687"/>
                    <a:pt x="1803504" y="49993"/>
                    <a:pt x="1803504" y="68037"/>
                  </a:cubicBezTo>
                  <a:lnTo>
                    <a:pt x="1803504" y="698961"/>
                  </a:lnTo>
                  <a:cubicBezTo>
                    <a:pt x="1803504" y="717005"/>
                    <a:pt x="1796336" y="734311"/>
                    <a:pt x="1783577" y="747070"/>
                  </a:cubicBezTo>
                  <a:cubicBezTo>
                    <a:pt x="1770817" y="759829"/>
                    <a:pt x="1753512" y="766998"/>
                    <a:pt x="1735467" y="766998"/>
                  </a:cubicBezTo>
                  <a:lnTo>
                    <a:pt x="68037" y="766998"/>
                  </a:lnTo>
                  <a:cubicBezTo>
                    <a:pt x="30461" y="766998"/>
                    <a:pt x="0" y="736536"/>
                    <a:pt x="0" y="698961"/>
                  </a:cubicBezTo>
                  <a:lnTo>
                    <a:pt x="0" y="68037"/>
                  </a:lnTo>
                  <a:cubicBezTo>
                    <a:pt x="0" y="49993"/>
                    <a:pt x="7168" y="32687"/>
                    <a:pt x="19928" y="19928"/>
                  </a:cubicBezTo>
                  <a:cubicBezTo>
                    <a:pt x="32687" y="7168"/>
                    <a:pt x="49993" y="0"/>
                    <a:pt x="68037" y="0"/>
                  </a:cubicBezTo>
                  <a:close/>
                </a:path>
              </a:pathLst>
            </a:custGeom>
            <a:solidFill>
              <a:srgbClr val="BECCDC"/>
            </a:solidFill>
            <a:ln w="19050" cap="rnd">
              <a:solidFill>
                <a:srgbClr val="0E3053"/>
              </a:solidFill>
              <a:prstDash val="solid"/>
              <a:round/>
            </a:ln>
          </p:spPr>
        </p:sp>
        <p:sp>
          <p:nvSpPr>
            <p:cNvPr name="TextBox 15" id="15"/>
            <p:cNvSpPr txBox="true"/>
            <p:nvPr/>
          </p:nvSpPr>
          <p:spPr>
            <a:xfrm>
              <a:off x="0" y="-38100"/>
              <a:ext cx="1803504" cy="8050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1640801" y="4019358"/>
            <a:ext cx="4681424" cy="2321120"/>
          </a:xfrm>
          <a:prstGeom prst="rect">
            <a:avLst/>
          </a:prstGeom>
        </p:spPr>
        <p:txBody>
          <a:bodyPr anchor="t" rtlCol="false" tIns="0" lIns="0" bIns="0" rIns="0">
            <a:spAutoFit/>
          </a:bodyPr>
          <a:lstStyle/>
          <a:p>
            <a:pPr algn="just" marL="0" indent="0" lvl="0">
              <a:lnSpc>
                <a:spcPts val="3093"/>
              </a:lnSpc>
            </a:pPr>
            <a:r>
              <a:rPr lang="en-US" b="true" sz="1933" spc="-3">
                <a:solidFill>
                  <a:srgbClr val="0E3053"/>
                </a:solidFill>
                <a:latin typeface="Inter Medium"/>
                <a:ea typeface="Inter Medium"/>
                <a:cs typeface="Inter Medium"/>
                <a:sym typeface="Inter Medium"/>
              </a:rPr>
              <a:t>Identificar la relación entre las actividades diarias y la calidad del sueño a través de un sistema que evalúe las cantidades de horas de descanso que necesite el usuario.</a:t>
            </a:r>
          </a:p>
          <a:p>
            <a:pPr algn="just" marL="0" indent="0" lvl="0">
              <a:lnSpc>
                <a:spcPts val="3093"/>
              </a:lnSpc>
            </a:pPr>
          </a:p>
        </p:txBody>
      </p:sp>
      <p:sp>
        <p:nvSpPr>
          <p:cNvPr name="TextBox 17" id="17"/>
          <p:cNvSpPr txBox="true"/>
          <p:nvPr/>
        </p:nvSpPr>
        <p:spPr>
          <a:xfrm rot="0">
            <a:off x="11640801" y="1607085"/>
            <a:ext cx="4681424" cy="1930595"/>
          </a:xfrm>
          <a:prstGeom prst="rect">
            <a:avLst/>
          </a:prstGeom>
        </p:spPr>
        <p:txBody>
          <a:bodyPr anchor="t" rtlCol="false" tIns="0" lIns="0" bIns="0" rIns="0">
            <a:spAutoFit/>
          </a:bodyPr>
          <a:lstStyle/>
          <a:p>
            <a:pPr algn="just" marL="0" indent="0" lvl="0">
              <a:lnSpc>
                <a:spcPts val="3093"/>
              </a:lnSpc>
            </a:pPr>
            <a:r>
              <a:rPr lang="en-US" b="true" sz="1933" spc="-3">
                <a:solidFill>
                  <a:srgbClr val="0E3053"/>
                </a:solidFill>
                <a:latin typeface="Inter Medium"/>
                <a:ea typeface="Inter Medium"/>
                <a:cs typeface="Inter Medium"/>
                <a:sym typeface="Inter Medium"/>
              </a:rPr>
              <a:t>Determinar la cantidad de horas de sueño de los estudiantes universitarios mediante una herramienta que registre y analice su rutina diaria.</a:t>
            </a:r>
          </a:p>
          <a:p>
            <a:pPr algn="just" marL="0" indent="0" lvl="0">
              <a:lnSpc>
                <a:spcPts val="3093"/>
              </a:lnSpc>
            </a:pPr>
          </a:p>
        </p:txBody>
      </p:sp>
      <p:sp>
        <p:nvSpPr>
          <p:cNvPr name="TextBox 18" id="18"/>
          <p:cNvSpPr txBox="true"/>
          <p:nvPr/>
        </p:nvSpPr>
        <p:spPr>
          <a:xfrm rot="0">
            <a:off x="11640801" y="6600732"/>
            <a:ext cx="4681424" cy="2321120"/>
          </a:xfrm>
          <a:prstGeom prst="rect">
            <a:avLst/>
          </a:prstGeom>
        </p:spPr>
        <p:txBody>
          <a:bodyPr anchor="t" rtlCol="false" tIns="0" lIns="0" bIns="0" rIns="0">
            <a:spAutoFit/>
          </a:bodyPr>
          <a:lstStyle/>
          <a:p>
            <a:pPr algn="just" marL="0" indent="0" lvl="0">
              <a:lnSpc>
                <a:spcPts val="3093"/>
              </a:lnSpc>
            </a:pPr>
            <a:r>
              <a:rPr lang="en-US" b="true" sz="1933" spc="-3">
                <a:solidFill>
                  <a:srgbClr val="0E3053"/>
                </a:solidFill>
                <a:latin typeface="Inter Medium"/>
                <a:ea typeface="Inter Medium"/>
                <a:cs typeface="Inter Medium"/>
                <a:sym typeface="Inter Medium"/>
              </a:rPr>
              <a:t>Desarrollar una aplicación que permita un registro automático y personalizado de las horas de sueño, adaptándose a la rutina de cada usuario para mejorar su seguimiento y control.</a:t>
            </a:r>
          </a:p>
          <a:p>
            <a:pPr algn="just" marL="0" indent="0" lvl="0">
              <a:lnSpc>
                <a:spcPts val="3093"/>
              </a:lnSpc>
            </a:pPr>
          </a:p>
        </p:txBody>
      </p:sp>
      <p:sp>
        <p:nvSpPr>
          <p:cNvPr name="TextBox 19" id="19"/>
          <p:cNvSpPr txBox="true"/>
          <p:nvPr/>
        </p:nvSpPr>
        <p:spPr>
          <a:xfrm rot="0">
            <a:off x="9462867" y="2158586"/>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01</a:t>
            </a:r>
          </a:p>
        </p:txBody>
      </p:sp>
      <p:grpSp>
        <p:nvGrpSpPr>
          <p:cNvPr name="Group 20" id="20"/>
          <p:cNvGrpSpPr/>
          <p:nvPr/>
        </p:nvGrpSpPr>
        <p:grpSpPr>
          <a:xfrm rot="0">
            <a:off x="9421149" y="4398913"/>
            <a:ext cx="1489174" cy="1489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9462867" y="47432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02</a:t>
            </a:r>
          </a:p>
        </p:txBody>
      </p:sp>
      <p:grpSp>
        <p:nvGrpSpPr>
          <p:cNvPr name="Group 24" id="24"/>
          <p:cNvGrpSpPr/>
          <p:nvPr/>
        </p:nvGrpSpPr>
        <p:grpSpPr>
          <a:xfrm rot="0">
            <a:off x="9421149" y="6983777"/>
            <a:ext cx="1489174" cy="14891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ECCDC"/>
            </a:solidFill>
            <a:ln w="19050" cap="rnd">
              <a:solidFill>
                <a:srgbClr val="0E3053"/>
              </a:solidFill>
              <a:prstDash val="solid"/>
              <a:round/>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9462867" y="7328314"/>
            <a:ext cx="1405739" cy="800100"/>
          </a:xfrm>
          <a:prstGeom prst="rect">
            <a:avLst/>
          </a:prstGeom>
        </p:spPr>
        <p:txBody>
          <a:bodyPr anchor="t" rtlCol="false" tIns="0" lIns="0" bIns="0" rIns="0">
            <a:spAutoFit/>
          </a:bodyPr>
          <a:lstStyle/>
          <a:p>
            <a:pPr algn="ctr">
              <a:lnSpc>
                <a:spcPts val="6369"/>
              </a:lnSpc>
            </a:pPr>
            <a:r>
              <a:rPr lang="en-US" b="true" sz="5307" spc="-185">
                <a:solidFill>
                  <a:srgbClr val="0E3053"/>
                </a:solidFill>
                <a:latin typeface="Inter Bold"/>
                <a:ea typeface="Inter Bold"/>
                <a:cs typeface="Inter Bold"/>
                <a:sym typeface="Inter Bold"/>
              </a:rPr>
              <a:t>03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3836258" y="2558630"/>
            <a:ext cx="10784177" cy="6699670"/>
          </a:xfrm>
          <a:custGeom>
            <a:avLst/>
            <a:gdLst/>
            <a:ahLst/>
            <a:cxnLst/>
            <a:rect r="r" b="b" t="t" l="l"/>
            <a:pathLst>
              <a:path h="6699670" w="10784177">
                <a:moveTo>
                  <a:pt x="0" y="0"/>
                </a:moveTo>
                <a:lnTo>
                  <a:pt x="10784177" y="0"/>
                </a:lnTo>
                <a:lnTo>
                  <a:pt x="10784177" y="6699670"/>
                </a:lnTo>
                <a:lnTo>
                  <a:pt x="0" y="6699670"/>
                </a:lnTo>
                <a:lnTo>
                  <a:pt x="0" y="0"/>
                </a:lnTo>
                <a:close/>
              </a:path>
            </a:pathLst>
          </a:custGeom>
          <a:blipFill>
            <a:blip r:embed="rId3"/>
            <a:stretch>
              <a:fillRect l="0" t="0" r="0" b="0"/>
            </a:stretch>
          </a:blipFill>
        </p:spPr>
      </p:sp>
      <p:sp>
        <p:nvSpPr>
          <p:cNvPr name="TextBox 7" id="7"/>
          <p:cNvSpPr txBox="true"/>
          <p:nvPr/>
        </p:nvSpPr>
        <p:spPr>
          <a:xfrm rot="0">
            <a:off x="1028700" y="639127"/>
            <a:ext cx="16230600" cy="1616838"/>
          </a:xfrm>
          <a:prstGeom prst="rect">
            <a:avLst/>
          </a:prstGeom>
        </p:spPr>
        <p:txBody>
          <a:bodyPr anchor="t" rtlCol="false" tIns="0" lIns="0" bIns="0" rIns="0">
            <a:spAutoFit/>
          </a:bodyPr>
          <a:lstStyle/>
          <a:p>
            <a:pPr algn="l">
              <a:lnSpc>
                <a:spcPts val="4264"/>
              </a:lnSpc>
            </a:pPr>
            <a:r>
              <a:rPr lang="en-US" sz="4100" b="true">
                <a:solidFill>
                  <a:srgbClr val="174973"/>
                </a:solidFill>
                <a:latin typeface="Roboto Bold"/>
                <a:ea typeface="Roboto Bold"/>
                <a:cs typeface="Roboto Bold"/>
                <a:sym typeface="Roboto Bold"/>
              </a:rPr>
              <a:t>Desarrollo del Sprint 02 ·Historia de Usuario 3.1: Configuración y gestión de alarma</a:t>
            </a:r>
          </a:p>
          <a:p>
            <a:pPr algn="l">
              <a:lnSpc>
                <a:spcPts val="4264"/>
              </a:lnSpc>
            </a:pPr>
          </a:p>
        </p:txBody>
      </p:sp>
      <p:sp>
        <p:nvSpPr>
          <p:cNvPr name="TextBox 8" id="8"/>
          <p:cNvSpPr txBox="true"/>
          <p:nvPr/>
        </p:nvSpPr>
        <p:spPr>
          <a:xfrm rot="0">
            <a:off x="1028700" y="1987858"/>
            <a:ext cx="13591735" cy="346076"/>
          </a:xfrm>
          <a:prstGeom prst="rect">
            <a:avLst/>
          </a:prstGeom>
        </p:spPr>
        <p:txBody>
          <a:bodyPr anchor="t" rtlCol="false" tIns="0" lIns="0" bIns="0" rIns="0">
            <a:spAutoFit/>
          </a:bodyPr>
          <a:lstStyle/>
          <a:p>
            <a:pPr algn="just" marL="539764" indent="-269882" lvl="1">
              <a:lnSpc>
                <a:spcPts val="2600"/>
              </a:lnSpc>
              <a:spcBef>
                <a:spcPct val="0"/>
              </a:spcBef>
              <a:buFont typeface="Arial"/>
              <a:buChar char="•"/>
            </a:pPr>
            <a:r>
              <a:rPr lang="en-US" b="true" sz="2500" spc="-50">
                <a:solidFill>
                  <a:srgbClr val="174973"/>
                </a:solidFill>
                <a:latin typeface="Inter Bold"/>
                <a:ea typeface="Inter Bold"/>
                <a:cs typeface="Inter Bold"/>
                <a:sym typeface="Inter Bold"/>
              </a:rPr>
              <a:t>Diseñar la interfaz de configuración de alarma.</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205302" y="1763647"/>
            <a:ext cx="8967108" cy="4382674"/>
          </a:xfrm>
          <a:custGeom>
            <a:avLst/>
            <a:gdLst/>
            <a:ahLst/>
            <a:cxnLst/>
            <a:rect r="r" b="b" t="t" l="l"/>
            <a:pathLst>
              <a:path h="4382674" w="8967108">
                <a:moveTo>
                  <a:pt x="0" y="0"/>
                </a:moveTo>
                <a:lnTo>
                  <a:pt x="8967108" y="0"/>
                </a:lnTo>
                <a:lnTo>
                  <a:pt x="8967108" y="4382674"/>
                </a:lnTo>
                <a:lnTo>
                  <a:pt x="0" y="4382674"/>
                </a:lnTo>
                <a:lnTo>
                  <a:pt x="0" y="0"/>
                </a:lnTo>
                <a:close/>
              </a:path>
            </a:pathLst>
          </a:custGeom>
          <a:blipFill>
            <a:blip r:embed="rId3"/>
            <a:stretch>
              <a:fillRect l="0" t="0" r="0" b="0"/>
            </a:stretch>
          </a:blipFill>
        </p:spPr>
      </p:sp>
      <p:sp>
        <p:nvSpPr>
          <p:cNvPr name="Freeform 7" id="7"/>
          <p:cNvSpPr/>
          <p:nvPr/>
        </p:nvSpPr>
        <p:spPr>
          <a:xfrm flipH="false" flipV="false" rot="0">
            <a:off x="10524209" y="1807109"/>
            <a:ext cx="6735091" cy="4504092"/>
          </a:xfrm>
          <a:custGeom>
            <a:avLst/>
            <a:gdLst/>
            <a:ahLst/>
            <a:cxnLst/>
            <a:rect r="r" b="b" t="t" l="l"/>
            <a:pathLst>
              <a:path h="4504092" w="6735091">
                <a:moveTo>
                  <a:pt x="0" y="0"/>
                </a:moveTo>
                <a:lnTo>
                  <a:pt x="6735091" y="0"/>
                </a:lnTo>
                <a:lnTo>
                  <a:pt x="6735091" y="4504092"/>
                </a:lnTo>
                <a:lnTo>
                  <a:pt x="0" y="4504092"/>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02 BURDOWNCHART</a:t>
            </a:r>
          </a:p>
        </p:txBody>
      </p:sp>
      <p:sp>
        <p:nvSpPr>
          <p:cNvPr name="TextBox 9" id="9"/>
          <p:cNvSpPr txBox="true"/>
          <p:nvPr/>
        </p:nvSpPr>
        <p:spPr>
          <a:xfrm rot="0">
            <a:off x="1028700" y="6816026"/>
            <a:ext cx="16146697" cy="6699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Validaciones de tiempo: Implementar restricciones para evitar traslapes de horarios, tiempos n</a:t>
            </a:r>
            <a:r>
              <a:rPr lang="en-US" b="true" sz="2500" spc="-50">
                <a:solidFill>
                  <a:srgbClr val="174973"/>
                </a:solidFill>
                <a:latin typeface="Inter Bold"/>
                <a:ea typeface="Inter Bold"/>
                <a:cs typeface="Inter Bold"/>
                <a:sym typeface="Inter Bold"/>
              </a:rPr>
              <a:t>egativos o mal ingresados demandó mayor cantidad de pruebas y ajustes.</a:t>
            </a:r>
          </a:p>
        </p:txBody>
      </p:sp>
      <p:sp>
        <p:nvSpPr>
          <p:cNvPr name="TextBox 10" id="10"/>
          <p:cNvSpPr txBox="true"/>
          <p:nvPr/>
        </p:nvSpPr>
        <p:spPr>
          <a:xfrm rot="0">
            <a:off x="1028700" y="7779431"/>
            <a:ext cx="16146697" cy="13176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Problemas con el almac</a:t>
            </a:r>
            <a:r>
              <a:rPr lang="en-US" b="true" sz="2500" spc="-50">
                <a:solidFill>
                  <a:srgbClr val="174973"/>
                </a:solidFill>
                <a:latin typeface="Inter Bold"/>
                <a:ea typeface="Inter Bold"/>
                <a:cs typeface="Inter Bold"/>
                <a:sym typeface="Inter Bold"/>
              </a:rPr>
              <a:t>enamiento local de rutinas: La lógica para guardar y modificar actividades en SQLite fue más compleja de lo previsto, especialmente al tratar de mantener la integridad de los datos al realizar modificaciones.</a:t>
            </a:r>
          </a:p>
          <a:p>
            <a:pPr algn="just">
              <a:lnSpc>
                <a:spcPts val="2600"/>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510581" y="2976370"/>
            <a:ext cx="12543480" cy="6648045"/>
          </a:xfrm>
          <a:custGeom>
            <a:avLst/>
            <a:gdLst/>
            <a:ahLst/>
            <a:cxnLst/>
            <a:rect r="r" b="b" t="t" l="l"/>
            <a:pathLst>
              <a:path h="6648045" w="12543480">
                <a:moveTo>
                  <a:pt x="0" y="0"/>
                </a:moveTo>
                <a:lnTo>
                  <a:pt x="12543480" y="0"/>
                </a:lnTo>
                <a:lnTo>
                  <a:pt x="12543480" y="6648045"/>
                </a:lnTo>
                <a:lnTo>
                  <a:pt x="0" y="6648045"/>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3.1: Configuración y gestión de alarma</a:t>
            </a:r>
          </a:p>
          <a:p>
            <a:pPr algn="l">
              <a:lnSpc>
                <a:spcPts val="4888"/>
              </a:lnSpc>
            </a:pPr>
          </a:p>
        </p:txBody>
      </p:sp>
      <p:sp>
        <p:nvSpPr>
          <p:cNvPr name="TextBox 8" id="8"/>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Implementación de la hora de alarma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444856" y="2734658"/>
            <a:ext cx="13270405" cy="7016726"/>
          </a:xfrm>
          <a:custGeom>
            <a:avLst/>
            <a:gdLst/>
            <a:ahLst/>
            <a:cxnLst/>
            <a:rect r="r" b="b" t="t" l="l"/>
            <a:pathLst>
              <a:path h="7016726" w="13270405">
                <a:moveTo>
                  <a:pt x="0" y="0"/>
                </a:moveTo>
                <a:lnTo>
                  <a:pt x="13270405" y="0"/>
                </a:lnTo>
                <a:lnTo>
                  <a:pt x="13270405" y="7016726"/>
                </a:lnTo>
                <a:lnTo>
                  <a:pt x="0" y="7016726"/>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3.1: Configuración y gestión de alarma</a:t>
            </a:r>
          </a:p>
          <a:p>
            <a:pPr algn="l">
              <a:lnSpc>
                <a:spcPts val="4888"/>
              </a:lnSpc>
            </a:pPr>
          </a:p>
        </p:txBody>
      </p:sp>
      <p:sp>
        <p:nvSpPr>
          <p:cNvPr name="TextBox 8" id="8"/>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Permitir personalización de tonos de alarmas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492121" y="2710869"/>
            <a:ext cx="6724090" cy="6704712"/>
          </a:xfrm>
          <a:custGeom>
            <a:avLst/>
            <a:gdLst/>
            <a:ahLst/>
            <a:cxnLst/>
            <a:rect r="r" b="b" t="t" l="l"/>
            <a:pathLst>
              <a:path h="6704712" w="6724090">
                <a:moveTo>
                  <a:pt x="0" y="0"/>
                </a:moveTo>
                <a:lnTo>
                  <a:pt x="6724090" y="0"/>
                </a:lnTo>
                <a:lnTo>
                  <a:pt x="6724090" y="6704713"/>
                </a:lnTo>
                <a:lnTo>
                  <a:pt x="0" y="6704713"/>
                </a:lnTo>
                <a:lnTo>
                  <a:pt x="0" y="0"/>
                </a:lnTo>
                <a:close/>
              </a:path>
            </a:pathLst>
          </a:custGeom>
          <a:blipFill>
            <a:blip r:embed="rId3"/>
            <a:stretch>
              <a:fillRect l="0" t="0" r="0" b="0"/>
            </a:stretch>
          </a:blipFill>
        </p:spPr>
      </p:sp>
      <p:sp>
        <p:nvSpPr>
          <p:cNvPr name="Freeform 7" id="7"/>
          <p:cNvSpPr/>
          <p:nvPr/>
        </p:nvSpPr>
        <p:spPr>
          <a:xfrm flipH="false" flipV="false" rot="0">
            <a:off x="9014502" y="3101358"/>
            <a:ext cx="8244798" cy="5549822"/>
          </a:xfrm>
          <a:custGeom>
            <a:avLst/>
            <a:gdLst/>
            <a:ahLst/>
            <a:cxnLst/>
            <a:rect r="r" b="b" t="t" l="l"/>
            <a:pathLst>
              <a:path h="5549822" w="8244798">
                <a:moveTo>
                  <a:pt x="0" y="0"/>
                </a:moveTo>
                <a:lnTo>
                  <a:pt x="8244798" y="0"/>
                </a:lnTo>
                <a:lnTo>
                  <a:pt x="8244798" y="5549822"/>
                </a:lnTo>
                <a:lnTo>
                  <a:pt x="0" y="5549822"/>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3.1: Configuración y gestión de alarma</a:t>
            </a:r>
          </a:p>
          <a:p>
            <a:pPr algn="l">
              <a:lnSpc>
                <a:spcPts val="4888"/>
              </a:lnSpc>
            </a:pPr>
          </a:p>
        </p:txBody>
      </p:sp>
      <p:sp>
        <p:nvSpPr>
          <p:cNvPr name="TextBox 9" id="9"/>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conexión sin internet</a:t>
            </a:r>
          </a:p>
        </p:txBody>
      </p:sp>
      <p:sp>
        <p:nvSpPr>
          <p:cNvPr name="TextBox 10" id="10"/>
          <p:cNvSpPr txBox="true"/>
          <p:nvPr/>
        </p:nvSpPr>
        <p:spPr>
          <a:xfrm rot="0">
            <a:off x="869566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Pruebas unitarias y de integración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3079441"/>
            <a:ext cx="10621923" cy="5589787"/>
          </a:xfrm>
          <a:custGeom>
            <a:avLst/>
            <a:gdLst/>
            <a:ahLst/>
            <a:cxnLst/>
            <a:rect r="r" b="b" t="t" l="l"/>
            <a:pathLst>
              <a:path h="5589787" w="10621923">
                <a:moveTo>
                  <a:pt x="0" y="0"/>
                </a:moveTo>
                <a:lnTo>
                  <a:pt x="10621923" y="0"/>
                </a:lnTo>
                <a:lnTo>
                  <a:pt x="10621923" y="5589787"/>
                </a:lnTo>
                <a:lnTo>
                  <a:pt x="0" y="5589787"/>
                </a:lnTo>
                <a:lnTo>
                  <a:pt x="0" y="0"/>
                </a:lnTo>
                <a:close/>
              </a:path>
            </a:pathLst>
          </a:custGeom>
          <a:blipFill>
            <a:blip r:embed="rId3"/>
            <a:stretch>
              <a:fillRect l="0" t="0" r="0" b="0"/>
            </a:stretch>
          </a:blipFill>
        </p:spPr>
      </p:sp>
      <p:sp>
        <p:nvSpPr>
          <p:cNvPr name="Freeform 7" id="7"/>
          <p:cNvSpPr/>
          <p:nvPr/>
        </p:nvSpPr>
        <p:spPr>
          <a:xfrm flipH="false" flipV="false" rot="0">
            <a:off x="13280974" y="2876438"/>
            <a:ext cx="3272215" cy="5995795"/>
          </a:xfrm>
          <a:custGeom>
            <a:avLst/>
            <a:gdLst/>
            <a:ahLst/>
            <a:cxnLst/>
            <a:rect r="r" b="b" t="t" l="l"/>
            <a:pathLst>
              <a:path h="5995795" w="3272215">
                <a:moveTo>
                  <a:pt x="0" y="0"/>
                </a:moveTo>
                <a:lnTo>
                  <a:pt x="3272215" y="0"/>
                </a:lnTo>
                <a:lnTo>
                  <a:pt x="3272215" y="5995794"/>
                </a:lnTo>
                <a:lnTo>
                  <a:pt x="0" y="5995794"/>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4.1: Acceder al menú de navegación</a:t>
            </a:r>
          </a:p>
          <a:p>
            <a:pPr algn="l">
              <a:lnSpc>
                <a:spcPts val="4888"/>
              </a:lnSpc>
            </a:pPr>
          </a:p>
        </p:txBody>
      </p:sp>
      <p:sp>
        <p:nvSpPr>
          <p:cNvPr name="TextBox 9" id="9"/>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Diseñar interfaz de navegación</a:t>
            </a:r>
          </a:p>
        </p:txBody>
      </p:sp>
      <p:sp>
        <p:nvSpPr>
          <p:cNvPr name="TextBox 10" id="10"/>
          <p:cNvSpPr txBox="true"/>
          <p:nvPr/>
        </p:nvSpPr>
        <p:spPr>
          <a:xfrm rot="0">
            <a:off x="12118983" y="2179256"/>
            <a:ext cx="5259432"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Agregar animaciones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198439" y="2749418"/>
            <a:ext cx="7366128" cy="6702053"/>
          </a:xfrm>
          <a:custGeom>
            <a:avLst/>
            <a:gdLst/>
            <a:ahLst/>
            <a:cxnLst/>
            <a:rect r="r" b="b" t="t" l="l"/>
            <a:pathLst>
              <a:path h="6702053" w="7366128">
                <a:moveTo>
                  <a:pt x="0" y="0"/>
                </a:moveTo>
                <a:lnTo>
                  <a:pt x="7366129" y="0"/>
                </a:lnTo>
                <a:lnTo>
                  <a:pt x="7366129" y="6702053"/>
                </a:lnTo>
                <a:lnTo>
                  <a:pt x="0" y="6702053"/>
                </a:lnTo>
                <a:lnTo>
                  <a:pt x="0" y="0"/>
                </a:lnTo>
                <a:close/>
              </a:path>
            </a:pathLst>
          </a:custGeom>
          <a:blipFill>
            <a:blip r:embed="rId3"/>
            <a:stretch>
              <a:fillRect l="0" t="0" r="0" b="0"/>
            </a:stretch>
          </a:blipFill>
        </p:spPr>
      </p:sp>
      <p:sp>
        <p:nvSpPr>
          <p:cNvPr name="Freeform 7" id="7"/>
          <p:cNvSpPr/>
          <p:nvPr/>
        </p:nvSpPr>
        <p:spPr>
          <a:xfrm flipH="false" flipV="false" rot="0">
            <a:off x="9870581" y="4477259"/>
            <a:ext cx="7825687" cy="1623185"/>
          </a:xfrm>
          <a:custGeom>
            <a:avLst/>
            <a:gdLst/>
            <a:ahLst/>
            <a:cxnLst/>
            <a:rect r="r" b="b" t="t" l="l"/>
            <a:pathLst>
              <a:path h="1623185" w="7825687">
                <a:moveTo>
                  <a:pt x="0" y="0"/>
                </a:moveTo>
                <a:lnTo>
                  <a:pt x="7825687" y="0"/>
                </a:lnTo>
                <a:lnTo>
                  <a:pt x="7825687" y="1623185"/>
                </a:lnTo>
                <a:lnTo>
                  <a:pt x="0" y="1623185"/>
                </a:lnTo>
                <a:lnTo>
                  <a:pt x="0" y="0"/>
                </a:lnTo>
                <a:close/>
              </a:path>
            </a:pathLst>
          </a:custGeom>
          <a:blipFill>
            <a:blip r:embed="rId4"/>
            <a:stretch>
              <a:fillRect l="0" t="0" r="0" b="0"/>
            </a:stretch>
          </a:blipFill>
        </p:spPr>
      </p:sp>
      <p:sp>
        <p:nvSpPr>
          <p:cNvPr name="TextBox 8" id="8"/>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4.1: Acceder al menú de navegación</a:t>
            </a:r>
          </a:p>
          <a:p>
            <a:pPr algn="l">
              <a:lnSpc>
                <a:spcPts val="4888"/>
              </a:lnSpc>
            </a:pPr>
          </a:p>
        </p:txBody>
      </p:sp>
      <p:sp>
        <p:nvSpPr>
          <p:cNvPr name="TextBox 9" id="9"/>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Configuración y vinculación de rutas</a:t>
            </a:r>
          </a:p>
        </p:txBody>
      </p:sp>
      <p:sp>
        <p:nvSpPr>
          <p:cNvPr name="TextBox 10" id="10"/>
          <p:cNvSpPr txBox="true"/>
          <p:nvPr/>
        </p:nvSpPr>
        <p:spPr>
          <a:xfrm rot="0">
            <a:off x="11153709" y="1855406"/>
            <a:ext cx="5259432" cy="66992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Implementar la validación de incio de sesión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624925" y="2689619"/>
            <a:ext cx="13038149" cy="6861326"/>
          </a:xfrm>
          <a:custGeom>
            <a:avLst/>
            <a:gdLst/>
            <a:ahLst/>
            <a:cxnLst/>
            <a:rect r="r" b="b" t="t" l="l"/>
            <a:pathLst>
              <a:path h="6861326" w="13038149">
                <a:moveTo>
                  <a:pt x="0" y="0"/>
                </a:moveTo>
                <a:lnTo>
                  <a:pt x="13038150" y="0"/>
                </a:lnTo>
                <a:lnTo>
                  <a:pt x="13038150" y="6861326"/>
                </a:lnTo>
                <a:lnTo>
                  <a:pt x="0" y="6861326"/>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4.1: Acceder al menú de navegación</a:t>
            </a:r>
          </a:p>
          <a:p>
            <a:pPr algn="l">
              <a:lnSpc>
                <a:spcPts val="4888"/>
              </a:lnSpc>
            </a:pPr>
          </a:p>
        </p:txBody>
      </p:sp>
      <p:sp>
        <p:nvSpPr>
          <p:cNvPr name="TextBox 8" id="8"/>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Pruebas de navegación y usabilidad</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286778" y="2694056"/>
            <a:ext cx="13089624" cy="6921138"/>
          </a:xfrm>
          <a:custGeom>
            <a:avLst/>
            <a:gdLst/>
            <a:ahLst/>
            <a:cxnLst/>
            <a:rect r="r" b="b" t="t" l="l"/>
            <a:pathLst>
              <a:path h="6921138" w="13089624">
                <a:moveTo>
                  <a:pt x="0" y="0"/>
                </a:moveTo>
                <a:lnTo>
                  <a:pt x="13089623" y="0"/>
                </a:lnTo>
                <a:lnTo>
                  <a:pt x="13089623" y="6921138"/>
                </a:lnTo>
                <a:lnTo>
                  <a:pt x="0" y="6921138"/>
                </a:lnTo>
                <a:lnTo>
                  <a:pt x="0" y="0"/>
                </a:lnTo>
                <a:close/>
              </a:path>
            </a:pathLst>
          </a:custGeom>
          <a:blipFill>
            <a:blip r:embed="rId3"/>
            <a:stretch>
              <a:fillRect l="0" t="0" r="0" b="0"/>
            </a:stretch>
          </a:blipFill>
        </p:spPr>
      </p:sp>
      <p:sp>
        <p:nvSpPr>
          <p:cNvPr name="TextBox 7" id="7"/>
          <p:cNvSpPr txBox="true"/>
          <p:nvPr/>
        </p:nvSpPr>
        <p:spPr>
          <a:xfrm rot="0">
            <a:off x="1028700" y="639127"/>
            <a:ext cx="16230600" cy="188620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·Historia de Usuario 4.1: Acceder al menú de navegación</a:t>
            </a:r>
          </a:p>
          <a:p>
            <a:pPr algn="l">
              <a:lnSpc>
                <a:spcPts val="4888"/>
              </a:lnSpc>
            </a:pPr>
          </a:p>
        </p:txBody>
      </p:sp>
      <p:sp>
        <p:nvSpPr>
          <p:cNvPr name="TextBox 8" id="8"/>
          <p:cNvSpPr txBox="true"/>
          <p:nvPr/>
        </p:nvSpPr>
        <p:spPr>
          <a:xfrm rot="0">
            <a:off x="1273631" y="2179256"/>
            <a:ext cx="8563639" cy="3460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Pruebas de navegación y usabilidad</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778110" y="1691182"/>
            <a:ext cx="10136597" cy="4054639"/>
          </a:xfrm>
          <a:custGeom>
            <a:avLst/>
            <a:gdLst/>
            <a:ahLst/>
            <a:cxnLst/>
            <a:rect r="r" b="b" t="t" l="l"/>
            <a:pathLst>
              <a:path h="4054639" w="10136597">
                <a:moveTo>
                  <a:pt x="0" y="0"/>
                </a:moveTo>
                <a:lnTo>
                  <a:pt x="10136597" y="0"/>
                </a:lnTo>
                <a:lnTo>
                  <a:pt x="10136597" y="4054639"/>
                </a:lnTo>
                <a:lnTo>
                  <a:pt x="0" y="4054639"/>
                </a:lnTo>
                <a:lnTo>
                  <a:pt x="0" y="0"/>
                </a:lnTo>
                <a:close/>
              </a:path>
            </a:pathLst>
          </a:custGeom>
          <a:blipFill>
            <a:blip r:embed="rId3"/>
            <a:stretch>
              <a:fillRect l="0" t="0" r="0" b="0"/>
            </a:stretch>
          </a:blipFill>
        </p:spPr>
      </p:sp>
      <p:sp>
        <p:nvSpPr>
          <p:cNvPr name="Freeform 7" id="7"/>
          <p:cNvSpPr/>
          <p:nvPr/>
        </p:nvSpPr>
        <p:spPr>
          <a:xfrm flipH="false" flipV="false" rot="0">
            <a:off x="11327701" y="1691182"/>
            <a:ext cx="5931599" cy="4278166"/>
          </a:xfrm>
          <a:custGeom>
            <a:avLst/>
            <a:gdLst/>
            <a:ahLst/>
            <a:cxnLst/>
            <a:rect r="r" b="b" t="t" l="l"/>
            <a:pathLst>
              <a:path h="4278166" w="5931599">
                <a:moveTo>
                  <a:pt x="0" y="0"/>
                </a:moveTo>
                <a:lnTo>
                  <a:pt x="5931599" y="0"/>
                </a:lnTo>
                <a:lnTo>
                  <a:pt x="5931599" y="4278167"/>
                </a:lnTo>
                <a:lnTo>
                  <a:pt x="0" y="4278167"/>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l">
              <a:lnSpc>
                <a:spcPts val="4888"/>
              </a:lnSpc>
            </a:pPr>
            <a:r>
              <a:rPr lang="en-US" sz="4700" b="true">
                <a:solidFill>
                  <a:srgbClr val="174973"/>
                </a:solidFill>
                <a:latin typeface="Roboto Bold"/>
                <a:ea typeface="Roboto Bold"/>
                <a:cs typeface="Roboto Bold"/>
                <a:sym typeface="Roboto Bold"/>
              </a:rPr>
              <a:t>Desarrollo del Sprint 03 BURDOWNCHART</a:t>
            </a:r>
          </a:p>
        </p:txBody>
      </p:sp>
      <p:sp>
        <p:nvSpPr>
          <p:cNvPr name="TextBox 9" id="9"/>
          <p:cNvSpPr txBox="true"/>
          <p:nvPr/>
        </p:nvSpPr>
        <p:spPr>
          <a:xfrm rot="0">
            <a:off x="1242835" y="6925086"/>
            <a:ext cx="15802331" cy="13176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Almacenamiento offline de alarmas: La lógica para que las alarmas funcionen sin con</a:t>
            </a:r>
            <a:r>
              <a:rPr lang="en-US" b="true" sz="2500" spc="-50">
                <a:solidFill>
                  <a:srgbClr val="174973"/>
                </a:solidFill>
                <a:latin typeface="Inter Bold"/>
                <a:ea typeface="Inter Bold"/>
                <a:cs typeface="Inter Bold"/>
                <a:sym typeface="Inter Bold"/>
              </a:rPr>
              <a:t>exión, especialmente en cuanto a notificaciones locales persistentes, presentó conflictos en dispositivos con diferentes versiones de Android.</a:t>
            </a:r>
          </a:p>
          <a:p>
            <a:pPr algn="just">
              <a:lnSpc>
                <a:spcPts val="26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D5D92"/>
        </a:solidFill>
      </p:bgPr>
    </p:bg>
    <p:spTree>
      <p:nvGrpSpPr>
        <p:cNvPr id="1" name=""/>
        <p:cNvGrpSpPr/>
        <p:nvPr/>
      </p:nvGrpSpPr>
      <p:grpSpPr>
        <a:xfrm>
          <a:off x="0" y="0"/>
          <a:ext cx="0" cy="0"/>
          <a:chOff x="0" y="0"/>
          <a:chExt cx="0" cy="0"/>
        </a:xfrm>
      </p:grpSpPr>
      <p:sp>
        <p:nvSpPr>
          <p:cNvPr name="TextBox 2" id="2"/>
          <p:cNvSpPr txBox="true"/>
          <p:nvPr/>
        </p:nvSpPr>
        <p:spPr>
          <a:xfrm rot="0">
            <a:off x="4095446" y="2957098"/>
            <a:ext cx="7443732" cy="836295"/>
          </a:xfrm>
          <a:prstGeom prst="rect">
            <a:avLst/>
          </a:prstGeom>
        </p:spPr>
        <p:txBody>
          <a:bodyPr anchor="t" rtlCol="false" tIns="0" lIns="0" bIns="0" rIns="0">
            <a:spAutoFit/>
          </a:bodyPr>
          <a:lstStyle/>
          <a:p>
            <a:pPr algn="l">
              <a:lnSpc>
                <a:spcPts val="6240"/>
              </a:lnSpc>
            </a:pPr>
            <a:r>
              <a:rPr lang="en-US" sz="6000" b="true">
                <a:solidFill>
                  <a:srgbClr val="F0F0F0"/>
                </a:solidFill>
                <a:latin typeface="Roboto Bold"/>
                <a:ea typeface="Roboto Bold"/>
                <a:cs typeface="Roboto Bold"/>
                <a:sym typeface="Roboto Bold"/>
              </a:rPr>
              <a:t>Público </a:t>
            </a:r>
          </a:p>
        </p:txBody>
      </p:sp>
      <p:sp>
        <p:nvSpPr>
          <p:cNvPr name="TextBox 3" id="3"/>
          <p:cNvSpPr txBox="true"/>
          <p:nvPr/>
        </p:nvSpPr>
        <p:spPr>
          <a:xfrm rot="0">
            <a:off x="1932068" y="4724038"/>
            <a:ext cx="6980133" cy="3592205"/>
          </a:xfrm>
          <a:prstGeom prst="rect">
            <a:avLst/>
          </a:prstGeom>
        </p:spPr>
        <p:txBody>
          <a:bodyPr anchor="t" rtlCol="false" tIns="0" lIns="0" bIns="0" rIns="0">
            <a:spAutoFit/>
          </a:bodyPr>
          <a:lstStyle/>
          <a:p>
            <a:pPr algn="just" marL="499890" indent="-249945" lvl="1">
              <a:lnSpc>
                <a:spcPts val="3218"/>
              </a:lnSpc>
              <a:buFont typeface="Arial"/>
              <a:buChar char="•"/>
            </a:pPr>
            <a:r>
              <a:rPr lang="en-US" sz="2315" spc="11">
                <a:solidFill>
                  <a:srgbClr val="F0F0F0"/>
                </a:solidFill>
                <a:latin typeface="Inter"/>
                <a:ea typeface="Inter"/>
                <a:cs typeface="Inter"/>
                <a:sym typeface="Inter"/>
              </a:rPr>
              <a:t>La aplicación está dirigida a estudiantes universitarios, brindándoles una herramienta que les permite calcular y gestionar sus horas de sueño de acuerdo con sus actividades diarias. A través de sus diversas funcionalidades, busca facilitar el monitoreo del descanso y fomentar hábitos más saludables en su rutina.</a:t>
            </a:r>
          </a:p>
          <a:p>
            <a:pPr algn="just" marL="0" indent="0" lvl="0">
              <a:lnSpc>
                <a:spcPts val="3218"/>
              </a:lnSpc>
            </a:pPr>
          </a:p>
        </p:txBody>
      </p:sp>
      <p:sp>
        <p:nvSpPr>
          <p:cNvPr name="TextBox 4" id="4"/>
          <p:cNvSpPr txBox="true"/>
          <p:nvPr/>
        </p:nvSpPr>
        <p:spPr>
          <a:xfrm rot="0">
            <a:off x="9802664" y="4569511"/>
            <a:ext cx="6980133" cy="3592205"/>
          </a:xfrm>
          <a:prstGeom prst="rect">
            <a:avLst/>
          </a:prstGeom>
        </p:spPr>
        <p:txBody>
          <a:bodyPr anchor="t" rtlCol="false" tIns="0" lIns="0" bIns="0" rIns="0">
            <a:spAutoFit/>
          </a:bodyPr>
          <a:lstStyle/>
          <a:p>
            <a:pPr algn="just" marL="499890" indent="-249945" lvl="1">
              <a:lnSpc>
                <a:spcPts val="3218"/>
              </a:lnSpc>
              <a:buFont typeface="Arial"/>
              <a:buChar char="•"/>
            </a:pPr>
            <a:r>
              <a:rPr lang="en-US" sz="2315" spc="11">
                <a:solidFill>
                  <a:srgbClr val="F0F0F0"/>
                </a:solidFill>
                <a:latin typeface="Inter"/>
                <a:ea typeface="Inter"/>
                <a:cs typeface="Inter"/>
                <a:sym typeface="Inter"/>
              </a:rPr>
              <a:t>Los estudiantes podrán calcular cuántas horas necesitan dormir según sus actividades diarias.</a:t>
            </a:r>
          </a:p>
          <a:p>
            <a:pPr algn="just" marL="499890" indent="-249945" lvl="1">
              <a:lnSpc>
                <a:spcPts val="3218"/>
              </a:lnSpc>
              <a:buFont typeface="Arial"/>
              <a:buChar char="•"/>
            </a:pPr>
            <a:r>
              <a:rPr lang="en-US" sz="2315" spc="11">
                <a:solidFill>
                  <a:srgbClr val="F0F0F0"/>
                </a:solidFill>
                <a:latin typeface="Inter"/>
                <a:ea typeface="Inter"/>
                <a:cs typeface="Inter"/>
                <a:sym typeface="Inter"/>
              </a:rPr>
              <a:t>La aplicación ayudará a organizar mejor su rutina para evitar la falta de sueño.</a:t>
            </a:r>
          </a:p>
          <a:p>
            <a:pPr algn="just" marL="499890" indent="-249945" lvl="1">
              <a:lnSpc>
                <a:spcPts val="3218"/>
              </a:lnSpc>
              <a:buFont typeface="Arial"/>
              <a:buChar char="•"/>
            </a:pPr>
            <a:r>
              <a:rPr lang="en-US" sz="2315" spc="11">
                <a:solidFill>
                  <a:srgbClr val="F0F0F0"/>
                </a:solidFill>
                <a:latin typeface="Inter"/>
                <a:ea typeface="Inter"/>
                <a:cs typeface="Inter"/>
                <a:sym typeface="Inter"/>
              </a:rPr>
              <a:t>Se proporcionarán videos y recursos para facilitar el descanso y mejorar la calidad del sueño.</a:t>
            </a:r>
          </a:p>
          <a:p>
            <a:pPr algn="just" marL="0" indent="0" lvl="0">
              <a:lnSpc>
                <a:spcPts val="3218"/>
              </a:lnSpc>
            </a:pPr>
          </a:p>
        </p:txBody>
      </p:sp>
      <p:sp>
        <p:nvSpPr>
          <p:cNvPr name="TextBox 5" id="5"/>
          <p:cNvSpPr txBox="true"/>
          <p:nvPr/>
        </p:nvSpPr>
        <p:spPr>
          <a:xfrm rot="0">
            <a:off x="11539178" y="2957098"/>
            <a:ext cx="7443732" cy="836295"/>
          </a:xfrm>
          <a:prstGeom prst="rect">
            <a:avLst/>
          </a:prstGeom>
        </p:spPr>
        <p:txBody>
          <a:bodyPr anchor="t" rtlCol="false" tIns="0" lIns="0" bIns="0" rIns="0">
            <a:spAutoFit/>
          </a:bodyPr>
          <a:lstStyle/>
          <a:p>
            <a:pPr algn="l">
              <a:lnSpc>
                <a:spcPts val="6240"/>
              </a:lnSpc>
            </a:pPr>
            <a:r>
              <a:rPr lang="en-US" sz="6000" b="true">
                <a:solidFill>
                  <a:srgbClr val="F0F0F0"/>
                </a:solidFill>
                <a:latin typeface="Roboto Bold"/>
                <a:ea typeface="Roboto Bold"/>
                <a:cs typeface="Roboto Bold"/>
                <a:sym typeface="Roboto Bold"/>
              </a:rPr>
              <a:t>Beneficios</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673911" y="3085577"/>
            <a:ext cx="9099796" cy="3539584"/>
          </a:xfrm>
          <a:custGeom>
            <a:avLst/>
            <a:gdLst/>
            <a:ahLst/>
            <a:cxnLst/>
            <a:rect r="r" b="b" t="t" l="l"/>
            <a:pathLst>
              <a:path h="3539584" w="9099796">
                <a:moveTo>
                  <a:pt x="0" y="0"/>
                </a:moveTo>
                <a:lnTo>
                  <a:pt x="9099796" y="0"/>
                </a:lnTo>
                <a:lnTo>
                  <a:pt x="9099796" y="3539584"/>
                </a:lnTo>
                <a:lnTo>
                  <a:pt x="0" y="3539584"/>
                </a:lnTo>
                <a:lnTo>
                  <a:pt x="0" y="0"/>
                </a:lnTo>
                <a:close/>
              </a:path>
            </a:pathLst>
          </a:custGeom>
          <a:blipFill>
            <a:blip r:embed="rId3"/>
            <a:stretch>
              <a:fillRect l="0" t="0" r="0" b="0"/>
            </a:stretch>
          </a:blipFill>
        </p:spPr>
      </p:sp>
      <p:sp>
        <p:nvSpPr>
          <p:cNvPr name="Freeform 7" id="7"/>
          <p:cNvSpPr/>
          <p:nvPr/>
        </p:nvSpPr>
        <p:spPr>
          <a:xfrm flipH="false" flipV="false" rot="0">
            <a:off x="10322603" y="2599921"/>
            <a:ext cx="5431255" cy="5667718"/>
          </a:xfrm>
          <a:custGeom>
            <a:avLst/>
            <a:gdLst/>
            <a:ahLst/>
            <a:cxnLst/>
            <a:rect r="r" b="b" t="t" l="l"/>
            <a:pathLst>
              <a:path h="5667718" w="5431255">
                <a:moveTo>
                  <a:pt x="0" y="0"/>
                </a:moveTo>
                <a:lnTo>
                  <a:pt x="5431255" y="0"/>
                </a:lnTo>
                <a:lnTo>
                  <a:pt x="5431255" y="5667718"/>
                </a:lnTo>
                <a:lnTo>
                  <a:pt x="0" y="5667718"/>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TECNICO</a:t>
            </a:r>
          </a:p>
        </p:txBody>
      </p:sp>
      <p:sp>
        <p:nvSpPr>
          <p:cNvPr name="TextBox 9" id="9"/>
          <p:cNvSpPr txBox="true"/>
          <p:nvPr/>
        </p:nvSpPr>
        <p:spPr>
          <a:xfrm rot="0">
            <a:off x="3420071" y="2125685"/>
            <a:ext cx="3607475"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TECNOLOGIAS USADAS</a:t>
            </a:r>
          </a:p>
        </p:txBody>
      </p:sp>
      <p:sp>
        <p:nvSpPr>
          <p:cNvPr name="TextBox 10" id="10"/>
          <p:cNvSpPr txBox="true"/>
          <p:nvPr/>
        </p:nvSpPr>
        <p:spPr>
          <a:xfrm rot="0">
            <a:off x="10322603" y="1938359"/>
            <a:ext cx="4746784"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ESTRUCTURAS DEL PROYECTO</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9287046" y="2284435"/>
            <a:ext cx="5581682" cy="6506765"/>
          </a:xfrm>
          <a:custGeom>
            <a:avLst/>
            <a:gdLst/>
            <a:ahLst/>
            <a:cxnLst/>
            <a:rect r="r" b="b" t="t" l="l"/>
            <a:pathLst>
              <a:path h="6506765" w="5581682">
                <a:moveTo>
                  <a:pt x="0" y="0"/>
                </a:moveTo>
                <a:lnTo>
                  <a:pt x="5581682" y="0"/>
                </a:lnTo>
                <a:lnTo>
                  <a:pt x="5581682" y="6506766"/>
                </a:lnTo>
                <a:lnTo>
                  <a:pt x="0" y="6506766"/>
                </a:lnTo>
                <a:lnTo>
                  <a:pt x="0" y="0"/>
                </a:lnTo>
                <a:close/>
              </a:path>
            </a:pathLst>
          </a:custGeom>
          <a:blipFill>
            <a:blip r:embed="rId3"/>
            <a:stretch>
              <a:fillRect l="0" t="0" r="0" b="0"/>
            </a:stretch>
          </a:blipFill>
        </p:spPr>
      </p:sp>
      <p:sp>
        <p:nvSpPr>
          <p:cNvPr name="TextBox 7" id="7"/>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DE INSTALACION Y CONFIGURACIÓN</a:t>
            </a:r>
          </a:p>
        </p:txBody>
      </p:sp>
      <p:sp>
        <p:nvSpPr>
          <p:cNvPr name="TextBox 8" id="8"/>
          <p:cNvSpPr txBox="true"/>
          <p:nvPr/>
        </p:nvSpPr>
        <p:spPr>
          <a:xfrm rot="0">
            <a:off x="1089741" y="1938359"/>
            <a:ext cx="4099560"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CLONAR DEL REPOSITORIO</a:t>
            </a:r>
          </a:p>
        </p:txBody>
      </p:sp>
      <p:sp>
        <p:nvSpPr>
          <p:cNvPr name="TextBox 9" id="9"/>
          <p:cNvSpPr txBox="true"/>
          <p:nvPr/>
        </p:nvSpPr>
        <p:spPr>
          <a:xfrm rot="0">
            <a:off x="10513763" y="1751033"/>
            <a:ext cx="3128248"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ABRIR EL PROYECTO</a:t>
            </a:r>
          </a:p>
        </p:txBody>
      </p:sp>
      <p:sp>
        <p:nvSpPr>
          <p:cNvPr name="TextBox 10" id="10"/>
          <p:cNvSpPr txBox="true"/>
          <p:nvPr/>
        </p:nvSpPr>
        <p:spPr>
          <a:xfrm rot="0">
            <a:off x="1089741" y="2932135"/>
            <a:ext cx="4178575" cy="1641476"/>
          </a:xfrm>
          <a:prstGeom prst="rect">
            <a:avLst/>
          </a:prstGeom>
        </p:spPr>
        <p:txBody>
          <a:bodyPr anchor="t" rtlCol="false" tIns="0" lIns="0" bIns="0" rIns="0">
            <a:spAutoFit/>
          </a:bodyPr>
          <a:lstStyle/>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git clon</a:t>
            </a:r>
            <a:r>
              <a:rPr lang="en-US" b="true" sz="2500" spc="-50">
                <a:solidFill>
                  <a:srgbClr val="174973"/>
                </a:solidFill>
                <a:latin typeface="Inter Bold"/>
                <a:ea typeface="Inter Bold"/>
                <a:cs typeface="Inter Bold"/>
                <a:sym typeface="Inter Bold"/>
              </a:rPr>
              <a:t>e https://github.com/ChrisCU16/SLEEPAPP_TP2.git</a:t>
            </a:r>
          </a:p>
          <a:p>
            <a:pPr algn="ctr"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cd SLEEPAPP_TP2</a:t>
            </a:r>
          </a:p>
        </p:txBody>
      </p:sp>
      <p:sp>
        <p:nvSpPr>
          <p:cNvPr name="TextBox 11" id="11"/>
          <p:cNvSpPr txBox="true"/>
          <p:nvPr/>
        </p:nvSpPr>
        <p:spPr>
          <a:xfrm rot="0">
            <a:off x="2266765" y="5172075"/>
            <a:ext cx="2098715" cy="346076"/>
          </a:xfrm>
          <a:prstGeom prst="rect">
            <a:avLst/>
          </a:prstGeom>
        </p:spPr>
        <p:txBody>
          <a:bodyPr anchor="t" rtlCol="false" tIns="0" lIns="0" bIns="0" rIns="0">
            <a:spAutoFit/>
          </a:bodyPr>
          <a:lstStyle/>
          <a:p>
            <a:pPr algn="ctr">
              <a:lnSpc>
                <a:spcPts val="2600"/>
              </a:lnSpc>
              <a:spcBef>
                <a:spcPct val="0"/>
              </a:spcBef>
            </a:pPr>
            <a:r>
              <a:rPr lang="en-US" b="true" sz="2500" spc="-50">
                <a:solidFill>
                  <a:srgbClr val="174973"/>
                </a:solidFill>
                <a:latin typeface="Inter Bold"/>
                <a:ea typeface="Inter Bold"/>
                <a:cs typeface="Inter Bold"/>
                <a:sym typeface="Inter Bold"/>
              </a:rPr>
              <a:t>Base de datos</a:t>
            </a:r>
          </a:p>
        </p:txBody>
      </p:sp>
      <p:sp>
        <p:nvSpPr>
          <p:cNvPr name="TextBox 12" id="12"/>
          <p:cNvSpPr txBox="true"/>
          <p:nvPr/>
        </p:nvSpPr>
        <p:spPr>
          <a:xfrm rot="0">
            <a:off x="618108" y="5757385"/>
            <a:ext cx="6058288" cy="3260726"/>
          </a:xfrm>
          <a:prstGeom prst="rect">
            <a:avLst/>
          </a:prstGeom>
        </p:spPr>
        <p:txBody>
          <a:bodyPr anchor="t" rtlCol="false" tIns="0" lIns="0" bIns="0" rIns="0">
            <a:spAutoFit/>
          </a:bodyPr>
          <a:lstStyle/>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No requiere configuración </a:t>
            </a:r>
            <a:r>
              <a:rPr lang="en-US" b="true" sz="2500" spc="-50">
                <a:solidFill>
                  <a:srgbClr val="174973"/>
                </a:solidFill>
                <a:latin typeface="Inter Bold"/>
                <a:ea typeface="Inter Bold"/>
                <a:cs typeface="Inter Bold"/>
                <a:sym typeface="Inter Bold"/>
              </a:rPr>
              <a:t>externa.</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La base de datos SQLite se crea automáticamente al ejecutar la aplicación por primera vez mediante la clase DatabaseHelper.java.</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Las tablas incluyen: usuarios, rutinas, alarmas, relajacion y estadisticas.</a:t>
            </a:r>
          </a:p>
          <a:p>
            <a:pPr algn="just" marL="539764" indent="-269882" lvl="1">
              <a:lnSpc>
                <a:spcPts val="2600"/>
              </a:lnSpc>
              <a:buFont typeface="Arial"/>
              <a:buChar char="•"/>
            </a:pPr>
            <a:r>
              <a:rPr lang="en-US" b="true" sz="2500" spc="-50">
                <a:solidFill>
                  <a:srgbClr val="174973"/>
                </a:solidFill>
                <a:latin typeface="Inter Bold"/>
                <a:ea typeface="Inter Bold"/>
                <a:cs typeface="Inter Bold"/>
                <a:sym typeface="Inter Bold"/>
              </a:rPr>
              <a:t>Todos los datos se almacenan localmente en el dispositivo.</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3204759"/>
            <a:ext cx="8047266" cy="4395819"/>
          </a:xfrm>
          <a:custGeom>
            <a:avLst/>
            <a:gdLst/>
            <a:ahLst/>
            <a:cxnLst/>
            <a:rect r="r" b="b" t="t" l="l"/>
            <a:pathLst>
              <a:path h="4395819" w="8047266">
                <a:moveTo>
                  <a:pt x="0" y="0"/>
                </a:moveTo>
                <a:lnTo>
                  <a:pt x="8047266" y="0"/>
                </a:lnTo>
                <a:lnTo>
                  <a:pt x="8047266" y="4395819"/>
                </a:lnTo>
                <a:lnTo>
                  <a:pt x="0" y="4395819"/>
                </a:lnTo>
                <a:lnTo>
                  <a:pt x="0" y="0"/>
                </a:lnTo>
                <a:close/>
              </a:path>
            </a:pathLst>
          </a:custGeom>
          <a:blipFill>
            <a:blip r:embed="rId3"/>
            <a:stretch>
              <a:fillRect l="0" t="0" r="0" b="0"/>
            </a:stretch>
          </a:blipFill>
        </p:spPr>
      </p:sp>
      <p:sp>
        <p:nvSpPr>
          <p:cNvPr name="Freeform 7" id="7"/>
          <p:cNvSpPr/>
          <p:nvPr/>
        </p:nvSpPr>
        <p:spPr>
          <a:xfrm flipH="false" flipV="false" rot="0">
            <a:off x="9413872" y="3313823"/>
            <a:ext cx="8050243" cy="4286755"/>
          </a:xfrm>
          <a:custGeom>
            <a:avLst/>
            <a:gdLst/>
            <a:ahLst/>
            <a:cxnLst/>
            <a:rect r="r" b="b" t="t" l="l"/>
            <a:pathLst>
              <a:path h="4286755" w="8050243">
                <a:moveTo>
                  <a:pt x="0" y="0"/>
                </a:moveTo>
                <a:lnTo>
                  <a:pt x="8050244" y="0"/>
                </a:lnTo>
                <a:lnTo>
                  <a:pt x="8050244" y="4286755"/>
                </a:lnTo>
                <a:lnTo>
                  <a:pt x="0" y="4286755"/>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DE ADMINISTRADOR DEL SISTEMA</a:t>
            </a:r>
          </a:p>
        </p:txBody>
      </p:sp>
      <p:sp>
        <p:nvSpPr>
          <p:cNvPr name="TextBox 9" id="9"/>
          <p:cNvSpPr txBox="true"/>
          <p:nvPr/>
        </p:nvSpPr>
        <p:spPr>
          <a:xfrm rot="0">
            <a:off x="875913" y="1439470"/>
            <a:ext cx="16588202" cy="16414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SleepApp no cuenta con un panel visual de administración. La gestión se realiza directamente sobre la base de datos local SQLite, ubicada en el almacenamiento interno del dispositivo Android, utilizando h</a:t>
            </a:r>
            <a:r>
              <a:rPr lang="en-US" b="true" sz="2500" spc="-50">
                <a:solidFill>
                  <a:srgbClr val="174973"/>
                </a:solidFill>
                <a:latin typeface="Inter Bold"/>
                <a:ea typeface="Inter Bold"/>
                <a:cs typeface="Inter Bold"/>
                <a:sym typeface="Inter Bold"/>
              </a:rPr>
              <a:t>erramientas como Android Device File Explorer o scripts SQL dentro del código fuente. En futuras versiones, se planea incluir sincronización con la nube y un dashboard administrativo.</a:t>
            </a:r>
          </a:p>
          <a:p>
            <a:pPr algn="just">
              <a:lnSpc>
                <a:spcPts val="2600"/>
              </a:lnSpc>
              <a:spcBef>
                <a:spcPct val="0"/>
              </a:spcBef>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1028700" y="3571793"/>
            <a:ext cx="6926835" cy="5957078"/>
          </a:xfrm>
          <a:custGeom>
            <a:avLst/>
            <a:gdLst/>
            <a:ahLst/>
            <a:cxnLst/>
            <a:rect r="r" b="b" t="t" l="l"/>
            <a:pathLst>
              <a:path h="5957078" w="6926835">
                <a:moveTo>
                  <a:pt x="0" y="0"/>
                </a:moveTo>
                <a:lnTo>
                  <a:pt x="6926835" y="0"/>
                </a:lnTo>
                <a:lnTo>
                  <a:pt x="6926835" y="5957077"/>
                </a:lnTo>
                <a:lnTo>
                  <a:pt x="0" y="5957077"/>
                </a:lnTo>
                <a:lnTo>
                  <a:pt x="0" y="0"/>
                </a:lnTo>
                <a:close/>
              </a:path>
            </a:pathLst>
          </a:custGeom>
          <a:blipFill>
            <a:blip r:embed="rId3"/>
            <a:stretch>
              <a:fillRect l="0" t="0" r="0" b="0"/>
            </a:stretch>
          </a:blipFill>
        </p:spPr>
      </p:sp>
      <p:sp>
        <p:nvSpPr>
          <p:cNvPr name="Freeform 7" id="7"/>
          <p:cNvSpPr/>
          <p:nvPr/>
        </p:nvSpPr>
        <p:spPr>
          <a:xfrm flipH="false" flipV="false" rot="0">
            <a:off x="8934285" y="3571793"/>
            <a:ext cx="6389334" cy="5686507"/>
          </a:xfrm>
          <a:custGeom>
            <a:avLst/>
            <a:gdLst/>
            <a:ahLst/>
            <a:cxnLst/>
            <a:rect r="r" b="b" t="t" l="l"/>
            <a:pathLst>
              <a:path h="5686507" w="6389334">
                <a:moveTo>
                  <a:pt x="0" y="0"/>
                </a:moveTo>
                <a:lnTo>
                  <a:pt x="6389334" y="0"/>
                </a:lnTo>
                <a:lnTo>
                  <a:pt x="6389334" y="5686507"/>
                </a:lnTo>
                <a:lnTo>
                  <a:pt x="0" y="5686507"/>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DE ADMINISTRADOR DEL SISTEMA</a:t>
            </a:r>
          </a:p>
        </p:txBody>
      </p:sp>
      <p:sp>
        <p:nvSpPr>
          <p:cNvPr name="TextBox 9" id="9"/>
          <p:cNvSpPr txBox="true"/>
          <p:nvPr/>
        </p:nvSpPr>
        <p:spPr>
          <a:xfrm rot="0">
            <a:off x="847410" y="1235074"/>
            <a:ext cx="16173750" cy="228917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Tareas Mensuales</a:t>
            </a:r>
          </a:p>
          <a:p>
            <a:pPr algn="just">
              <a:lnSpc>
                <a:spcPts val="2600"/>
              </a:lnSpc>
              <a:spcBef>
                <a:spcPct val="0"/>
              </a:spcBef>
            </a:pPr>
            <a:r>
              <a:rPr lang="en-US" b="true" sz="2500" spc="-50">
                <a:solidFill>
                  <a:srgbClr val="174973"/>
                </a:solidFill>
                <a:latin typeface="Inter Bold"/>
                <a:ea typeface="Inter Bold"/>
                <a:cs typeface="Inter Bold"/>
                <a:sym typeface="Inter Bold"/>
              </a:rPr>
              <a:t>·      Limpiar datos innecesarios (alarmas vencidas, rutinas incompletas):</a:t>
            </a:r>
          </a:p>
          <a:p>
            <a:pPr algn="just">
              <a:lnSpc>
                <a:spcPts val="2600"/>
              </a:lnSpc>
              <a:spcBef>
                <a:spcPct val="0"/>
              </a:spcBef>
            </a:pPr>
            <a:r>
              <a:rPr lang="en-US" b="true" sz="2500" spc="-50">
                <a:solidFill>
                  <a:srgbClr val="174973"/>
                </a:solidFill>
                <a:latin typeface="Inter Bold"/>
                <a:ea typeface="Inter Bold"/>
                <a:cs typeface="Inter Bold"/>
                <a:sym typeface="Inter Bold"/>
              </a:rPr>
              <a:t>DELETE FROM rutina WHERE fecha &lt; date('now', '-30 days');</a:t>
            </a:r>
          </a:p>
          <a:p>
            <a:pPr algn="just">
              <a:lnSpc>
                <a:spcPts val="2600"/>
              </a:lnSpc>
              <a:spcBef>
                <a:spcPct val="0"/>
              </a:spcBef>
            </a:pPr>
            <a:r>
              <a:rPr lang="en-US" b="true" sz="2500" spc="-50">
                <a:solidFill>
                  <a:srgbClr val="174973"/>
                </a:solidFill>
                <a:latin typeface="Inter Bold"/>
                <a:ea typeface="Inter Bold"/>
                <a:cs typeface="Inter Bold"/>
                <a:sym typeface="Inter Bold"/>
              </a:rPr>
              <a:t>·      Actualizar dependencias del proyecto si se usa Gradle (Android Studio):</a:t>
            </a:r>
          </a:p>
          <a:p>
            <a:pPr algn="just">
              <a:lnSpc>
                <a:spcPts val="2600"/>
              </a:lnSpc>
              <a:spcBef>
                <a:spcPct val="0"/>
              </a:spcBef>
            </a:pPr>
            <a:r>
              <a:rPr lang="en-US" b="true" sz="2500" spc="-50">
                <a:solidFill>
                  <a:srgbClr val="174973"/>
                </a:solidFill>
                <a:latin typeface="Inter Bold"/>
                <a:ea typeface="Inter Bold"/>
                <a:cs typeface="Inter Bold"/>
                <a:sym typeface="Inter Bold"/>
              </a:rPr>
              <a:t>./gradlew dependencies</a:t>
            </a:r>
          </a:p>
          <a:p>
            <a:pPr algn="just">
              <a:lnSpc>
                <a:spcPts val="2600"/>
              </a:lnSpc>
              <a:spcBef>
                <a:spcPct val="0"/>
              </a:spcBef>
            </a:pPr>
            <a:r>
              <a:rPr lang="en-US" b="true" sz="2500" spc="-50">
                <a:solidFill>
                  <a:srgbClr val="174973"/>
                </a:solidFill>
                <a:latin typeface="Inter Bold"/>
                <a:ea typeface="Inter Bold"/>
                <a:cs typeface="Inter Bold"/>
                <a:sym typeface="Inter Bold"/>
              </a:rPr>
              <a:t>·      Ejecutar pruebas básicas en dispositivos con distintas versiones de Android (compatibilidad).</a:t>
            </a:r>
          </a:p>
          <a:p>
            <a:pPr algn="just">
              <a:lnSpc>
                <a:spcPts val="2600"/>
              </a:lnSpc>
              <a:spcBef>
                <a:spcPct val="0"/>
              </a:spcBef>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847410" y="3881610"/>
            <a:ext cx="9216594" cy="3467744"/>
          </a:xfrm>
          <a:custGeom>
            <a:avLst/>
            <a:gdLst/>
            <a:ahLst/>
            <a:cxnLst/>
            <a:rect r="r" b="b" t="t" l="l"/>
            <a:pathLst>
              <a:path h="3467744" w="9216594">
                <a:moveTo>
                  <a:pt x="0" y="0"/>
                </a:moveTo>
                <a:lnTo>
                  <a:pt x="9216594" y="0"/>
                </a:lnTo>
                <a:lnTo>
                  <a:pt x="9216594" y="3467744"/>
                </a:lnTo>
                <a:lnTo>
                  <a:pt x="0" y="3467744"/>
                </a:lnTo>
                <a:lnTo>
                  <a:pt x="0" y="0"/>
                </a:lnTo>
                <a:close/>
              </a:path>
            </a:pathLst>
          </a:custGeom>
          <a:blipFill>
            <a:blip r:embed="rId3"/>
            <a:stretch>
              <a:fillRect l="0" t="0" r="0" b="0"/>
            </a:stretch>
          </a:blipFill>
        </p:spPr>
      </p:sp>
      <p:sp>
        <p:nvSpPr>
          <p:cNvPr name="Freeform 7" id="7"/>
          <p:cNvSpPr/>
          <p:nvPr/>
        </p:nvSpPr>
        <p:spPr>
          <a:xfrm flipH="false" flipV="false" rot="0">
            <a:off x="10274508" y="2715886"/>
            <a:ext cx="5553638" cy="6047294"/>
          </a:xfrm>
          <a:custGeom>
            <a:avLst/>
            <a:gdLst/>
            <a:ahLst/>
            <a:cxnLst/>
            <a:rect r="r" b="b" t="t" l="l"/>
            <a:pathLst>
              <a:path h="6047294" w="5553638">
                <a:moveTo>
                  <a:pt x="0" y="0"/>
                </a:moveTo>
                <a:lnTo>
                  <a:pt x="5553638" y="0"/>
                </a:lnTo>
                <a:lnTo>
                  <a:pt x="5553638" y="6047294"/>
                </a:lnTo>
                <a:lnTo>
                  <a:pt x="0" y="6047294"/>
                </a:lnTo>
                <a:lnTo>
                  <a:pt x="0" y="0"/>
                </a:lnTo>
                <a:close/>
              </a:path>
            </a:pathLst>
          </a:custGeom>
          <a:blipFill>
            <a:blip r:embed="rId4"/>
            <a:stretch>
              <a:fillRect l="0" t="0" r="0" b="0"/>
            </a:stretch>
          </a:blipFill>
        </p:spPr>
      </p:sp>
      <p:sp>
        <p:nvSpPr>
          <p:cNvPr name="TextBox 8" id="8"/>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DE PRUEBAS</a:t>
            </a:r>
          </a:p>
        </p:txBody>
      </p:sp>
      <p:sp>
        <p:nvSpPr>
          <p:cNvPr name="TextBox 9" id="9"/>
          <p:cNvSpPr txBox="true"/>
          <p:nvPr/>
        </p:nvSpPr>
        <p:spPr>
          <a:xfrm rot="0">
            <a:off x="847410" y="1522537"/>
            <a:ext cx="16173750" cy="669926"/>
          </a:xfrm>
          <a:prstGeom prst="rect">
            <a:avLst/>
          </a:prstGeom>
        </p:spPr>
        <p:txBody>
          <a:bodyPr anchor="t" rtlCol="false" tIns="0" lIns="0" bIns="0" rIns="0">
            <a:spAutoFit/>
          </a:bodyPr>
          <a:lstStyle/>
          <a:p>
            <a:pPr algn="just">
              <a:lnSpc>
                <a:spcPts val="2600"/>
              </a:lnSpc>
              <a:spcBef>
                <a:spcPct val="0"/>
              </a:spcBef>
            </a:pPr>
            <a:r>
              <a:rPr lang="en-US" b="true" sz="2500" spc="-50">
                <a:solidFill>
                  <a:srgbClr val="174973"/>
                </a:solidFill>
                <a:latin typeface="Inter Bold"/>
                <a:ea typeface="Inter Bold"/>
                <a:cs typeface="Inter Bold"/>
                <a:sym typeface="Inter Bold"/>
              </a:rPr>
              <a:t>El manejo de las pruebas se hacen mediante el uso de LOGS donde se utiliza la herramienta LOGCAT para poder ver los errores al momento de poner el software en distintos escenarios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3989750" y="2070579"/>
            <a:ext cx="11003541" cy="3072921"/>
          </a:xfrm>
          <a:custGeom>
            <a:avLst/>
            <a:gdLst/>
            <a:ahLst/>
            <a:cxnLst/>
            <a:rect r="r" b="b" t="t" l="l"/>
            <a:pathLst>
              <a:path h="3072921" w="11003541">
                <a:moveTo>
                  <a:pt x="0" y="0"/>
                </a:moveTo>
                <a:lnTo>
                  <a:pt x="11003541" y="0"/>
                </a:lnTo>
                <a:lnTo>
                  <a:pt x="11003541" y="3072921"/>
                </a:lnTo>
                <a:lnTo>
                  <a:pt x="0" y="3072921"/>
                </a:lnTo>
                <a:lnTo>
                  <a:pt x="0" y="0"/>
                </a:lnTo>
                <a:close/>
              </a:path>
            </a:pathLst>
          </a:custGeom>
          <a:blipFill>
            <a:blip r:embed="rId3"/>
            <a:stretch>
              <a:fillRect l="0" t="0" r="0" b="0"/>
            </a:stretch>
          </a:blipFill>
        </p:spPr>
      </p:sp>
      <p:sp>
        <p:nvSpPr>
          <p:cNvPr name="Freeform 7" id="7"/>
          <p:cNvSpPr/>
          <p:nvPr/>
        </p:nvSpPr>
        <p:spPr>
          <a:xfrm flipH="false" flipV="false" rot="0">
            <a:off x="762256" y="6219854"/>
            <a:ext cx="8394563" cy="2014695"/>
          </a:xfrm>
          <a:custGeom>
            <a:avLst/>
            <a:gdLst/>
            <a:ahLst/>
            <a:cxnLst/>
            <a:rect r="r" b="b" t="t" l="l"/>
            <a:pathLst>
              <a:path h="2014695" w="8394563">
                <a:moveTo>
                  <a:pt x="0" y="0"/>
                </a:moveTo>
                <a:lnTo>
                  <a:pt x="8394563" y="0"/>
                </a:lnTo>
                <a:lnTo>
                  <a:pt x="8394563" y="2014695"/>
                </a:lnTo>
                <a:lnTo>
                  <a:pt x="0" y="2014695"/>
                </a:lnTo>
                <a:lnTo>
                  <a:pt x="0" y="0"/>
                </a:lnTo>
                <a:close/>
              </a:path>
            </a:pathLst>
          </a:custGeom>
          <a:blipFill>
            <a:blip r:embed="rId4"/>
            <a:stretch>
              <a:fillRect l="0" t="0" r="0" b="0"/>
            </a:stretch>
          </a:blipFill>
        </p:spPr>
      </p:sp>
      <p:sp>
        <p:nvSpPr>
          <p:cNvPr name="Freeform 8" id="8"/>
          <p:cNvSpPr/>
          <p:nvPr/>
        </p:nvSpPr>
        <p:spPr>
          <a:xfrm flipH="false" flipV="false" rot="0">
            <a:off x="9491520" y="6291991"/>
            <a:ext cx="8051931" cy="1870420"/>
          </a:xfrm>
          <a:custGeom>
            <a:avLst/>
            <a:gdLst/>
            <a:ahLst/>
            <a:cxnLst/>
            <a:rect r="r" b="b" t="t" l="l"/>
            <a:pathLst>
              <a:path h="1870420" w="8051931">
                <a:moveTo>
                  <a:pt x="0" y="0"/>
                </a:moveTo>
                <a:lnTo>
                  <a:pt x="8051932" y="0"/>
                </a:lnTo>
                <a:lnTo>
                  <a:pt x="8051932" y="1870421"/>
                </a:lnTo>
                <a:lnTo>
                  <a:pt x="0" y="1870421"/>
                </a:lnTo>
                <a:lnTo>
                  <a:pt x="0" y="0"/>
                </a:lnTo>
                <a:close/>
              </a:path>
            </a:pathLst>
          </a:custGeom>
          <a:blipFill>
            <a:blip r:embed="rId5"/>
            <a:stretch>
              <a:fillRect l="0" t="0" r="0" b="0"/>
            </a:stretch>
          </a:blipFill>
        </p:spPr>
      </p:sp>
      <p:sp>
        <p:nvSpPr>
          <p:cNvPr name="TextBox 9" id="9"/>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MANUAL DE PRUEBAS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2187340" y="1816889"/>
            <a:ext cx="13116992" cy="6379790"/>
          </a:xfrm>
          <a:custGeom>
            <a:avLst/>
            <a:gdLst/>
            <a:ahLst/>
            <a:cxnLst/>
            <a:rect r="r" b="b" t="t" l="l"/>
            <a:pathLst>
              <a:path h="6379790" w="13116992">
                <a:moveTo>
                  <a:pt x="0" y="0"/>
                </a:moveTo>
                <a:lnTo>
                  <a:pt x="13116992" y="0"/>
                </a:lnTo>
                <a:lnTo>
                  <a:pt x="13116992" y="6379791"/>
                </a:lnTo>
                <a:lnTo>
                  <a:pt x="0" y="6379791"/>
                </a:lnTo>
                <a:lnTo>
                  <a:pt x="0" y="0"/>
                </a:lnTo>
                <a:close/>
              </a:path>
            </a:pathLst>
          </a:custGeom>
          <a:blipFill>
            <a:blip r:embed="rId3"/>
            <a:stretch>
              <a:fillRect l="0" t="0" r="0" b="0"/>
            </a:stretch>
          </a:blipFill>
        </p:spPr>
      </p:sp>
      <p:sp>
        <p:nvSpPr>
          <p:cNvPr name="TextBox 7" id="7"/>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REGISTRO DE MANTENIMIENTO Y PLAN DE MEJORA</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solidFill>
            <a:ln w="38100" cap="sq">
              <a:solidFill>
                <a:srgbClr val="174973"/>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l">
                <a:lnSpc>
                  <a:spcPts val="2600"/>
                </a:lnSpc>
              </a:pPr>
            </a:p>
          </p:txBody>
        </p:sp>
      </p:grpSp>
      <p:sp>
        <p:nvSpPr>
          <p:cNvPr name="Freeform 6" id="6"/>
          <p:cNvSpPr/>
          <p:nvPr/>
        </p:nvSpPr>
        <p:spPr>
          <a:xfrm flipH="false" flipV="false" rot="0">
            <a:off x="3855723" y="1574479"/>
            <a:ext cx="10576554" cy="7683821"/>
          </a:xfrm>
          <a:custGeom>
            <a:avLst/>
            <a:gdLst/>
            <a:ahLst/>
            <a:cxnLst/>
            <a:rect r="r" b="b" t="t" l="l"/>
            <a:pathLst>
              <a:path h="7683821" w="10576554">
                <a:moveTo>
                  <a:pt x="0" y="0"/>
                </a:moveTo>
                <a:lnTo>
                  <a:pt x="10576554" y="0"/>
                </a:lnTo>
                <a:lnTo>
                  <a:pt x="10576554" y="7683821"/>
                </a:lnTo>
                <a:lnTo>
                  <a:pt x="0" y="7683821"/>
                </a:lnTo>
                <a:lnTo>
                  <a:pt x="0" y="0"/>
                </a:lnTo>
                <a:close/>
              </a:path>
            </a:pathLst>
          </a:custGeom>
          <a:blipFill>
            <a:blip r:embed="rId3"/>
            <a:stretch>
              <a:fillRect l="0" t="0" r="0" b="0"/>
            </a:stretch>
          </a:blipFill>
        </p:spPr>
      </p:sp>
      <p:sp>
        <p:nvSpPr>
          <p:cNvPr name="TextBox 7" id="7"/>
          <p:cNvSpPr txBox="true"/>
          <p:nvPr/>
        </p:nvSpPr>
        <p:spPr>
          <a:xfrm rot="0">
            <a:off x="1028700" y="639127"/>
            <a:ext cx="16230600" cy="647955"/>
          </a:xfrm>
          <a:prstGeom prst="rect">
            <a:avLst/>
          </a:prstGeom>
        </p:spPr>
        <p:txBody>
          <a:bodyPr anchor="t" rtlCol="false" tIns="0" lIns="0" bIns="0" rIns="0">
            <a:spAutoFit/>
          </a:bodyPr>
          <a:lstStyle/>
          <a:p>
            <a:pPr algn="ctr">
              <a:lnSpc>
                <a:spcPts val="4888"/>
              </a:lnSpc>
            </a:pPr>
            <a:r>
              <a:rPr lang="en-US" sz="4700" b="true">
                <a:solidFill>
                  <a:srgbClr val="174973"/>
                </a:solidFill>
                <a:latin typeface="Roboto Bold"/>
                <a:ea typeface="Roboto Bold"/>
                <a:cs typeface="Roboto Bold"/>
                <a:sym typeface="Roboto Bold"/>
              </a:rPr>
              <a:t>PLAN DE MEJORA</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9714" y="717256"/>
            <a:ext cx="16828573" cy="8852488"/>
            <a:chOff x="0" y="0"/>
            <a:chExt cx="4432217" cy="2331520"/>
          </a:xfrm>
        </p:grpSpPr>
        <p:sp>
          <p:nvSpPr>
            <p:cNvPr name="Freeform 4" id="4"/>
            <p:cNvSpPr/>
            <p:nvPr/>
          </p:nvSpPr>
          <p:spPr>
            <a:xfrm flipH="false" flipV="false" rot="0">
              <a:off x="0" y="0"/>
              <a:ext cx="4432217" cy="2331520"/>
            </a:xfrm>
            <a:custGeom>
              <a:avLst/>
              <a:gdLst/>
              <a:ahLst/>
              <a:cxnLst/>
              <a:rect r="r" b="b" t="t" l="l"/>
              <a:pathLst>
                <a:path h="2331520" w="4432217">
                  <a:moveTo>
                    <a:pt x="5521" y="0"/>
                  </a:moveTo>
                  <a:lnTo>
                    <a:pt x="4426696" y="0"/>
                  </a:lnTo>
                  <a:cubicBezTo>
                    <a:pt x="4429745" y="0"/>
                    <a:pt x="4432217" y="2472"/>
                    <a:pt x="4432217" y="5521"/>
                  </a:cubicBezTo>
                  <a:lnTo>
                    <a:pt x="4432217" y="2325999"/>
                  </a:lnTo>
                  <a:cubicBezTo>
                    <a:pt x="4432217" y="2327463"/>
                    <a:pt x="4431635" y="2328867"/>
                    <a:pt x="4430600" y="2329903"/>
                  </a:cubicBezTo>
                  <a:cubicBezTo>
                    <a:pt x="4429565" y="2330938"/>
                    <a:pt x="4428160" y="2331520"/>
                    <a:pt x="4426696" y="2331520"/>
                  </a:cubicBezTo>
                  <a:lnTo>
                    <a:pt x="5521" y="2331520"/>
                  </a:lnTo>
                  <a:cubicBezTo>
                    <a:pt x="2472" y="2331520"/>
                    <a:pt x="0" y="2329048"/>
                    <a:pt x="0" y="2325999"/>
                  </a:cubicBezTo>
                  <a:lnTo>
                    <a:pt x="0" y="5521"/>
                  </a:lnTo>
                  <a:cubicBezTo>
                    <a:pt x="0" y="2472"/>
                    <a:pt x="2472" y="0"/>
                    <a:pt x="5521" y="0"/>
                  </a:cubicBezTo>
                  <a:close/>
                </a:path>
              </a:pathLst>
            </a:custGeom>
            <a:solidFill>
              <a:srgbClr val="1D5D92">
                <a:alpha val="91765"/>
              </a:srgbClr>
            </a:solidFill>
            <a:ln w="38100" cap="sq">
              <a:solidFill>
                <a:srgbClr val="1D5D92">
                  <a:alpha val="91765"/>
                </a:srgbClr>
              </a:solidFill>
              <a:prstDash val="solid"/>
              <a:miter/>
            </a:ln>
          </p:spPr>
        </p:sp>
        <p:sp>
          <p:nvSpPr>
            <p:cNvPr name="TextBox 5" id="5"/>
            <p:cNvSpPr txBox="true"/>
            <p:nvPr/>
          </p:nvSpPr>
          <p:spPr>
            <a:xfrm>
              <a:off x="0" y="28575"/>
              <a:ext cx="4432217" cy="2302945"/>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5245428" y="3529742"/>
            <a:ext cx="7797144" cy="3398965"/>
          </a:xfrm>
          <a:prstGeom prst="rect">
            <a:avLst/>
          </a:prstGeom>
        </p:spPr>
        <p:txBody>
          <a:bodyPr anchor="t" rtlCol="false" tIns="0" lIns="0" bIns="0" rIns="0">
            <a:spAutoFit/>
          </a:bodyPr>
          <a:lstStyle/>
          <a:p>
            <a:pPr algn="ctr">
              <a:lnSpc>
                <a:spcPts val="13087"/>
              </a:lnSpc>
            </a:pPr>
            <a:r>
              <a:rPr lang="en-US" sz="12584">
                <a:solidFill>
                  <a:srgbClr val="F0F0F0"/>
                </a:solidFill>
                <a:latin typeface="Bobby Jones Soft"/>
                <a:ea typeface="Bobby Jones Soft"/>
                <a:cs typeface="Bobby Jones Soft"/>
                <a:sym typeface="Bobby Jones Soft"/>
              </a:rPr>
              <a:t>¡MUCHAS GRACIAS!</a:t>
            </a:r>
          </a:p>
        </p:txBody>
      </p:sp>
      <p:sp>
        <p:nvSpPr>
          <p:cNvPr name="Freeform 7" id="7"/>
          <p:cNvSpPr/>
          <p:nvPr/>
        </p:nvSpPr>
        <p:spPr>
          <a:xfrm flipH="false" flipV="false" rot="-638899">
            <a:off x="4366774" y="2242147"/>
            <a:ext cx="1771440" cy="1613621"/>
          </a:xfrm>
          <a:custGeom>
            <a:avLst/>
            <a:gdLst/>
            <a:ahLst/>
            <a:cxnLst/>
            <a:rect r="r" b="b" t="t" l="l"/>
            <a:pathLst>
              <a:path h="1613621" w="1771440">
                <a:moveTo>
                  <a:pt x="0" y="0"/>
                </a:moveTo>
                <a:lnTo>
                  <a:pt x="1771439" y="0"/>
                </a:lnTo>
                <a:lnTo>
                  <a:pt x="1771439"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585173">
            <a:off x="12234961" y="6527264"/>
            <a:ext cx="1771440" cy="1613621"/>
          </a:xfrm>
          <a:custGeom>
            <a:avLst/>
            <a:gdLst/>
            <a:ahLst/>
            <a:cxnLst/>
            <a:rect r="r" b="b" t="t" l="l"/>
            <a:pathLst>
              <a:path h="1613621" w="1771440">
                <a:moveTo>
                  <a:pt x="0" y="0"/>
                </a:moveTo>
                <a:lnTo>
                  <a:pt x="1771440" y="0"/>
                </a:lnTo>
                <a:lnTo>
                  <a:pt x="1771440" y="1613621"/>
                </a:lnTo>
                <a:lnTo>
                  <a:pt x="0" y="1613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6505514" y="7007759"/>
            <a:ext cx="5276971" cy="636209"/>
            <a:chOff x="0" y="0"/>
            <a:chExt cx="1479279" cy="178347"/>
          </a:xfrm>
        </p:grpSpPr>
        <p:sp>
          <p:nvSpPr>
            <p:cNvPr name="Freeform 10" id="10"/>
            <p:cNvSpPr/>
            <p:nvPr/>
          </p:nvSpPr>
          <p:spPr>
            <a:xfrm flipH="false" flipV="false" rot="0">
              <a:off x="0" y="0"/>
              <a:ext cx="1479279" cy="178347"/>
            </a:xfrm>
            <a:custGeom>
              <a:avLst/>
              <a:gdLst/>
              <a:ahLst/>
              <a:cxnLst/>
              <a:rect r="r" b="b" t="t" l="l"/>
              <a:pathLst>
                <a:path h="178347" w="1479279">
                  <a:moveTo>
                    <a:pt x="74823" y="0"/>
                  </a:moveTo>
                  <a:lnTo>
                    <a:pt x="1404456" y="0"/>
                  </a:lnTo>
                  <a:cubicBezTo>
                    <a:pt x="1424300" y="0"/>
                    <a:pt x="1443331" y="7883"/>
                    <a:pt x="1457363" y="21915"/>
                  </a:cubicBezTo>
                  <a:cubicBezTo>
                    <a:pt x="1471396" y="35947"/>
                    <a:pt x="1479279" y="54979"/>
                    <a:pt x="1479279" y="74823"/>
                  </a:cubicBezTo>
                  <a:lnTo>
                    <a:pt x="1479279" y="103524"/>
                  </a:lnTo>
                  <a:cubicBezTo>
                    <a:pt x="1479279" y="144847"/>
                    <a:pt x="1445779" y="178347"/>
                    <a:pt x="1404456" y="178347"/>
                  </a:cubicBezTo>
                  <a:lnTo>
                    <a:pt x="74823" y="178347"/>
                  </a:lnTo>
                  <a:cubicBezTo>
                    <a:pt x="54979" y="178347"/>
                    <a:pt x="35947" y="170464"/>
                    <a:pt x="21915" y="156432"/>
                  </a:cubicBezTo>
                  <a:cubicBezTo>
                    <a:pt x="7883" y="142400"/>
                    <a:pt x="0" y="123368"/>
                    <a:pt x="0" y="103524"/>
                  </a:cubicBezTo>
                  <a:lnTo>
                    <a:pt x="0" y="74823"/>
                  </a:lnTo>
                  <a:cubicBezTo>
                    <a:pt x="0" y="33499"/>
                    <a:pt x="33499" y="0"/>
                    <a:pt x="74823" y="0"/>
                  </a:cubicBezTo>
                  <a:close/>
                </a:path>
              </a:pathLst>
            </a:custGeom>
            <a:solidFill>
              <a:srgbClr val="000000">
                <a:alpha val="0"/>
              </a:srgbClr>
            </a:solidFill>
            <a:ln w="19050" cap="rnd">
              <a:solidFill>
                <a:srgbClr val="F0F0F0"/>
              </a:solidFill>
              <a:prstDash val="solid"/>
              <a:round/>
            </a:ln>
          </p:spPr>
        </p:sp>
        <p:sp>
          <p:nvSpPr>
            <p:cNvPr name="TextBox 11" id="11"/>
            <p:cNvSpPr txBox="true"/>
            <p:nvPr/>
          </p:nvSpPr>
          <p:spPr>
            <a:xfrm>
              <a:off x="0" y="28575"/>
              <a:ext cx="1479279" cy="149772"/>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4888635" y="2869341"/>
            <a:ext cx="8510731" cy="346076"/>
          </a:xfrm>
          <a:prstGeom prst="rect">
            <a:avLst/>
          </a:prstGeom>
        </p:spPr>
        <p:txBody>
          <a:bodyPr anchor="t" rtlCol="false" tIns="0" lIns="0" bIns="0" rIns="0">
            <a:spAutoFit/>
          </a:bodyPr>
          <a:lstStyle/>
          <a:p>
            <a:pPr algn="ctr">
              <a:lnSpc>
                <a:spcPts val="2600"/>
              </a:lnSpc>
            </a:pPr>
            <a:r>
              <a:rPr lang="en-US" b="true" sz="2500" spc="-50">
                <a:solidFill>
                  <a:srgbClr val="F0F0F0"/>
                </a:solidFill>
                <a:latin typeface="Inter Bold"/>
                <a:ea typeface="Inter Bold"/>
                <a:cs typeface="Inter Bold"/>
                <a:sym typeface="Inter Bold"/>
              </a:rPr>
              <a:t>Presentado por CHRISTIAN CASTRO</a:t>
            </a:r>
          </a:p>
        </p:txBody>
      </p:sp>
      <p:sp>
        <p:nvSpPr>
          <p:cNvPr name="TextBox 13" id="13"/>
          <p:cNvSpPr txBox="true"/>
          <p:nvPr/>
        </p:nvSpPr>
        <p:spPr>
          <a:xfrm rot="0">
            <a:off x="7208759" y="7168916"/>
            <a:ext cx="3870482" cy="277726"/>
          </a:xfrm>
          <a:prstGeom prst="rect">
            <a:avLst/>
          </a:prstGeom>
        </p:spPr>
        <p:txBody>
          <a:bodyPr anchor="t" rtlCol="false" tIns="0" lIns="0" bIns="0" rIns="0">
            <a:spAutoFit/>
          </a:bodyPr>
          <a:lstStyle/>
          <a:p>
            <a:pPr algn="ctr">
              <a:lnSpc>
                <a:spcPts val="2026"/>
              </a:lnSpc>
            </a:pPr>
            <a:r>
              <a:rPr lang="en-US" sz="1948" spc="-38">
                <a:solidFill>
                  <a:srgbClr val="F0F0F0"/>
                </a:solidFill>
                <a:latin typeface="Inter"/>
                <a:ea typeface="Inter"/>
                <a:cs typeface="Inter"/>
                <a:sym typeface="Inter"/>
              </a:rPr>
              <a:t>UNIVERSIDAD CONTINENTAL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1829131" y="4441953"/>
            <a:ext cx="6234179" cy="1626870"/>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Requisitos Técnicos</a:t>
            </a:r>
          </a:p>
        </p:txBody>
      </p:sp>
      <p:sp>
        <p:nvSpPr>
          <p:cNvPr name="AutoShape 7" id="7"/>
          <p:cNvSpPr/>
          <p:nvPr/>
        </p:nvSpPr>
        <p:spPr>
          <a:xfrm flipV="true">
            <a:off x="7856518"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8262542" y="846591"/>
            <a:ext cx="9248558" cy="8837794"/>
          </a:xfrm>
          <a:prstGeom prst="rect">
            <a:avLst/>
          </a:prstGeom>
        </p:spPr>
        <p:txBody>
          <a:bodyPr anchor="t" rtlCol="false" tIns="0" lIns="0" bIns="0" rIns="0">
            <a:spAutoFit/>
          </a:bodyPr>
          <a:lstStyle/>
          <a:p>
            <a:pPr algn="just">
              <a:lnSpc>
                <a:spcPts val="3437"/>
              </a:lnSpc>
            </a:pPr>
            <a:r>
              <a:rPr lang="en-US" b="true" sz="2455" spc="147">
                <a:solidFill>
                  <a:srgbClr val="174973"/>
                </a:solidFill>
                <a:latin typeface="Inter Bold"/>
                <a:ea typeface="Inter Bold"/>
                <a:cs typeface="Inter Bold"/>
                <a:sym typeface="Inter Bold"/>
              </a:rPr>
              <a:t>Lenguajes y Frameworks:</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Lenguaje de programación: Java (para el desarrollo de la aplicación en Android Studio).</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Entorno de desarrollo: Android Studio.</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Base de datos: SQLite (para el almacenamiento local de la información del usuario).</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Diseño de interfaz: XML (para la estructura y diseño de la interfaz de usuario).</a:t>
            </a:r>
          </a:p>
          <a:p>
            <a:pPr algn="just">
              <a:lnSpc>
                <a:spcPts val="3297"/>
              </a:lnSpc>
            </a:pPr>
            <a:r>
              <a:rPr lang="en-US" b="true" sz="2355" spc="141">
                <a:solidFill>
                  <a:srgbClr val="174973"/>
                </a:solidFill>
                <a:latin typeface="Inter Bold"/>
                <a:ea typeface="Inter Bold"/>
                <a:cs typeface="Inter Bold"/>
                <a:sym typeface="Inter Bold"/>
              </a:rPr>
              <a:t>Compatibilidad:</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Sistema operativo: La aplicación es compatible con dispositivos Android.</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Versión de Android: Se recomienda el uso en dispositivos con Android 6.0 (Marshmallow) o superior para un mejor rendimiento y compatibilidad.</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Requisitos de hardware: Funciona en smartphones con al menos 2 GB de RAM y 100 MB de almacenamiento disponible.</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Modo offline: La aplicación puede utilizarse sin conexión a Internet, ya que almacena los datos en SQLite.</a:t>
            </a:r>
          </a:p>
          <a:p>
            <a:pPr algn="just" marL="465342" indent="-232671" lvl="1">
              <a:lnSpc>
                <a:spcPts val="3017"/>
              </a:lnSpc>
              <a:buFont typeface="Arial"/>
              <a:buChar char="•"/>
            </a:pPr>
            <a:r>
              <a:rPr lang="en-US" b="true" sz="2155" spc="129">
                <a:solidFill>
                  <a:srgbClr val="174973"/>
                </a:solidFill>
                <a:latin typeface="Inter Medium"/>
                <a:ea typeface="Inter Medium"/>
                <a:cs typeface="Inter Medium"/>
                <a:sym typeface="Inter Medium"/>
              </a:rPr>
              <a:t>Posible compatibilidad futura: Se evaluará la integración con dispositivos iOS y la sincronización con la nube mediante Firebase.</a:t>
            </a:r>
          </a:p>
          <a:p>
            <a:pPr algn="just" marL="0" indent="0" lvl="0">
              <a:lnSpc>
                <a:spcPts val="3017"/>
              </a:lnSpc>
            </a:pPr>
          </a:p>
        </p:txBody>
      </p:sp>
      <p:grpSp>
        <p:nvGrpSpPr>
          <p:cNvPr name="Group 9" id="9"/>
          <p:cNvGrpSpPr/>
          <p:nvPr/>
        </p:nvGrpSpPr>
        <p:grpSpPr>
          <a:xfrm rot="0">
            <a:off x="7684586"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684586"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7667157"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2027808"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Funcionalidades</a:t>
            </a:r>
          </a:p>
        </p:txBody>
      </p:sp>
      <p:sp>
        <p:nvSpPr>
          <p:cNvPr name="AutoShape 7" id="7"/>
          <p:cNvSpPr/>
          <p:nvPr/>
        </p:nvSpPr>
        <p:spPr>
          <a:xfrm flipV="true">
            <a:off x="9776355"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697242" y="1960775"/>
            <a:ext cx="8446758" cy="7410707"/>
          </a:xfrm>
          <a:prstGeom prst="rect">
            <a:avLst/>
          </a:prstGeom>
        </p:spPr>
        <p:txBody>
          <a:bodyPr anchor="t" rtlCol="false" tIns="0" lIns="0" bIns="0" rIns="0">
            <a:spAutoFit/>
          </a:bodyPr>
          <a:lstStyle/>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cuenta: Permite a los usuarios crear y gestionar su perfil en la aplicación.</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rutina: Los estudiantes pueden registrar sus actividades diarias usando escalas de 1 a 10 para calcular su impacto en el descanso.</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 Registro de alarmas para calcular las horas necesarias a descansar.</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alarmas personalizadas: Configuración de alarmas personalizadas según el tiempo de descanso recomendado.</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videos de relajación: Acceso a contenido multimedia diseñado para mejorar la calidad del sueño.</a:t>
            </a:r>
          </a:p>
          <a:p>
            <a:pPr algn="just">
              <a:lnSpc>
                <a:spcPts val="3660"/>
              </a:lnSpc>
            </a:pPr>
          </a:p>
        </p:txBody>
      </p:sp>
      <p:grpSp>
        <p:nvGrpSpPr>
          <p:cNvPr name="Group 9" id="9"/>
          <p:cNvGrpSpPr/>
          <p:nvPr/>
        </p:nvGrpSpPr>
        <p:grpSpPr>
          <a:xfrm rot="0">
            <a:off x="9604423"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9604423"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586994"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0524669"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Futuras</a:t>
            </a:r>
          </a:p>
        </p:txBody>
      </p:sp>
      <p:sp>
        <p:nvSpPr>
          <p:cNvPr name="TextBox 19" id="19"/>
          <p:cNvSpPr txBox="true"/>
          <p:nvPr/>
        </p:nvSpPr>
        <p:spPr>
          <a:xfrm rot="0">
            <a:off x="10524669" y="1951250"/>
            <a:ext cx="5775647" cy="7131942"/>
          </a:xfrm>
          <a:prstGeom prst="rect">
            <a:avLst/>
          </a:prstGeom>
        </p:spPr>
        <p:txBody>
          <a:bodyPr anchor="t" rtlCol="false" tIns="0" lIns="0" bIns="0" rIns="0">
            <a:spAutoFit/>
          </a:bodyPr>
          <a:lstStyle/>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Diagrama de horas de sueño: Visualización de las horas dormidas en la semana para un mejor análisis del descanso.</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Modo nocturno: Interfaz con colores oscuros para reducir la fatiga visual antes de dormir.</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Historial de rutinas: Permitir a los usuarios revisar sus rutinas pasadas para analizar patrones de descanso.</a:t>
            </a:r>
          </a:p>
          <a:p>
            <a:pPr algn="just" marL="0" indent="0" lvl="0">
              <a:lnSpc>
                <a:spcPts val="3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4857" y="358628"/>
            <a:ext cx="17558286" cy="9569744"/>
            <a:chOff x="0" y="0"/>
            <a:chExt cx="4624405" cy="2520426"/>
          </a:xfrm>
        </p:grpSpPr>
        <p:sp>
          <p:nvSpPr>
            <p:cNvPr name="Freeform 4" id="4"/>
            <p:cNvSpPr/>
            <p:nvPr/>
          </p:nvSpPr>
          <p:spPr>
            <a:xfrm flipH="false" flipV="false" rot="0">
              <a:off x="0" y="0"/>
              <a:ext cx="4624405" cy="2520426"/>
            </a:xfrm>
            <a:custGeom>
              <a:avLst/>
              <a:gdLst/>
              <a:ahLst/>
              <a:cxnLst/>
              <a:rect r="r" b="b" t="t" l="l"/>
              <a:pathLst>
                <a:path h="2520426" w="4624405">
                  <a:moveTo>
                    <a:pt x="5291" y="0"/>
                  </a:moveTo>
                  <a:lnTo>
                    <a:pt x="4619113" y="0"/>
                  </a:lnTo>
                  <a:cubicBezTo>
                    <a:pt x="4622036" y="0"/>
                    <a:pt x="4624405" y="2369"/>
                    <a:pt x="4624405" y="5291"/>
                  </a:cubicBezTo>
                  <a:lnTo>
                    <a:pt x="4624405" y="2515135"/>
                  </a:lnTo>
                  <a:cubicBezTo>
                    <a:pt x="4624405" y="2516539"/>
                    <a:pt x="4623847" y="2517884"/>
                    <a:pt x="4622855" y="2518877"/>
                  </a:cubicBezTo>
                  <a:cubicBezTo>
                    <a:pt x="4621862" y="2519869"/>
                    <a:pt x="4620517" y="2520426"/>
                    <a:pt x="4619113" y="2520426"/>
                  </a:cubicBezTo>
                  <a:lnTo>
                    <a:pt x="5291" y="2520426"/>
                  </a:lnTo>
                  <a:cubicBezTo>
                    <a:pt x="3888" y="2520426"/>
                    <a:pt x="2542" y="2519869"/>
                    <a:pt x="1550" y="2518877"/>
                  </a:cubicBezTo>
                  <a:cubicBezTo>
                    <a:pt x="557" y="2517884"/>
                    <a:pt x="0" y="2516539"/>
                    <a:pt x="0" y="2515135"/>
                  </a:cubicBezTo>
                  <a:lnTo>
                    <a:pt x="0" y="5291"/>
                  </a:lnTo>
                  <a:cubicBezTo>
                    <a:pt x="0" y="3888"/>
                    <a:pt x="557" y="2542"/>
                    <a:pt x="1550" y="1550"/>
                  </a:cubicBezTo>
                  <a:cubicBezTo>
                    <a:pt x="2542" y="557"/>
                    <a:pt x="3888" y="0"/>
                    <a:pt x="5291" y="0"/>
                  </a:cubicBezTo>
                  <a:close/>
                </a:path>
              </a:pathLst>
            </a:custGeom>
            <a:solidFill>
              <a:srgbClr val="F0F0F0">
                <a:alpha val="95686"/>
              </a:srgbClr>
            </a:solidFill>
            <a:ln w="38100" cap="sq">
              <a:solidFill>
                <a:srgbClr val="174973">
                  <a:alpha val="95686"/>
                </a:srgbClr>
              </a:solidFill>
              <a:prstDash val="solid"/>
              <a:miter/>
            </a:ln>
          </p:spPr>
        </p:sp>
        <p:sp>
          <p:nvSpPr>
            <p:cNvPr name="TextBox 5" id="5"/>
            <p:cNvSpPr txBox="true"/>
            <p:nvPr/>
          </p:nvSpPr>
          <p:spPr>
            <a:xfrm>
              <a:off x="0" y="28575"/>
              <a:ext cx="4624405" cy="2491851"/>
            </a:xfrm>
            <a:prstGeom prst="rect">
              <a:avLst/>
            </a:prstGeom>
          </p:spPr>
          <p:txBody>
            <a:bodyPr anchor="ctr" rtlCol="false" tIns="50800" lIns="50800" bIns="50800" rIns="50800"/>
            <a:lstStyle/>
            <a:p>
              <a:pPr algn="ctr">
                <a:lnSpc>
                  <a:spcPts val="2600"/>
                </a:lnSpc>
              </a:pPr>
            </a:p>
          </p:txBody>
        </p:sp>
      </p:grpSp>
      <p:sp>
        <p:nvSpPr>
          <p:cNvPr name="TextBox 6" id="6"/>
          <p:cNvSpPr txBox="true"/>
          <p:nvPr/>
        </p:nvSpPr>
        <p:spPr>
          <a:xfrm rot="0">
            <a:off x="2027808" y="982743"/>
            <a:ext cx="6234179" cy="836295"/>
          </a:xfrm>
          <a:prstGeom prst="rect">
            <a:avLst/>
          </a:prstGeom>
        </p:spPr>
        <p:txBody>
          <a:bodyPr anchor="t" rtlCol="false" tIns="0" lIns="0" bIns="0" rIns="0">
            <a:spAutoFit/>
          </a:bodyPr>
          <a:lstStyle/>
          <a:p>
            <a:pPr algn="l">
              <a:lnSpc>
                <a:spcPts val="6240"/>
              </a:lnSpc>
            </a:pPr>
            <a:r>
              <a:rPr lang="en-US" sz="6000" b="true">
                <a:solidFill>
                  <a:srgbClr val="174973"/>
                </a:solidFill>
                <a:latin typeface="Roboto Bold"/>
                <a:ea typeface="Roboto Bold"/>
                <a:cs typeface="Roboto Bold"/>
                <a:sym typeface="Roboto Bold"/>
              </a:rPr>
              <a:t>Alcance Actual</a:t>
            </a:r>
          </a:p>
        </p:txBody>
      </p:sp>
      <p:sp>
        <p:nvSpPr>
          <p:cNvPr name="AutoShape 7" id="7"/>
          <p:cNvSpPr/>
          <p:nvPr/>
        </p:nvSpPr>
        <p:spPr>
          <a:xfrm flipV="true">
            <a:off x="9776355" y="403003"/>
            <a:ext cx="0" cy="9480995"/>
          </a:xfrm>
          <a:prstGeom prst="line">
            <a:avLst/>
          </a:prstGeom>
          <a:ln cap="flat" w="28575">
            <a:solidFill>
              <a:srgbClr val="174973"/>
            </a:solidFill>
            <a:prstDash val="solid"/>
            <a:headEnd type="none" len="sm" w="sm"/>
            <a:tailEnd type="none" len="sm" w="sm"/>
          </a:ln>
        </p:spPr>
      </p:sp>
      <p:sp>
        <p:nvSpPr>
          <p:cNvPr name="TextBox 8" id="8"/>
          <p:cNvSpPr txBox="true"/>
          <p:nvPr/>
        </p:nvSpPr>
        <p:spPr>
          <a:xfrm rot="0">
            <a:off x="697242" y="2576384"/>
            <a:ext cx="8446758" cy="5086607"/>
          </a:xfrm>
          <a:prstGeom prst="rect">
            <a:avLst/>
          </a:prstGeom>
        </p:spPr>
        <p:txBody>
          <a:bodyPr anchor="t" rtlCol="false" tIns="0" lIns="0" bIns="0" rIns="0">
            <a:spAutoFit/>
          </a:bodyPr>
          <a:lstStyle/>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Inserción de rutina: Los usuarios podrán registrar sus actividades diarias y evaluar su impacto en el descanso mediante escalas de 1 a 10.</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cuenta: Creación y gestión de perfiles para personalizar la experiencia en la aplicación.</a:t>
            </a:r>
          </a:p>
          <a:p>
            <a:pPr algn="just" marL="564555" indent="-282277" lvl="1">
              <a:lnSpc>
                <a:spcPts val="3660"/>
              </a:lnSpc>
              <a:buFont typeface="Arial"/>
              <a:buChar char="•"/>
            </a:pPr>
            <a:r>
              <a:rPr lang="en-US" b="true" sz="2614" spc="156">
                <a:solidFill>
                  <a:srgbClr val="174973"/>
                </a:solidFill>
                <a:latin typeface="Inter Medium"/>
                <a:ea typeface="Inter Medium"/>
                <a:cs typeface="Inter Medium"/>
                <a:sym typeface="Inter Medium"/>
              </a:rPr>
              <a:t>Registro de alarma: Configuración de alarmas basadas en el cálculo del tiempo de descanso recomendado.</a:t>
            </a:r>
          </a:p>
          <a:p>
            <a:pPr algn="just">
              <a:lnSpc>
                <a:spcPts val="3660"/>
              </a:lnSpc>
            </a:pPr>
          </a:p>
        </p:txBody>
      </p:sp>
      <p:grpSp>
        <p:nvGrpSpPr>
          <p:cNvPr name="Group 9" id="9"/>
          <p:cNvGrpSpPr/>
          <p:nvPr/>
        </p:nvGrpSpPr>
        <p:grpSpPr>
          <a:xfrm rot="0">
            <a:off x="9604423" y="4365753"/>
            <a:ext cx="378723" cy="3787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9604423" y="6916154"/>
            <a:ext cx="378723" cy="378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586994" y="1819038"/>
            <a:ext cx="378723" cy="378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CCDC"/>
            </a:solidFill>
            <a:ln w="28575" cap="sq">
              <a:solidFill>
                <a:srgbClr val="174973"/>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0524669" y="973218"/>
            <a:ext cx="6234179" cy="703707"/>
          </a:xfrm>
          <a:prstGeom prst="rect">
            <a:avLst/>
          </a:prstGeom>
        </p:spPr>
        <p:txBody>
          <a:bodyPr anchor="t" rtlCol="false" tIns="0" lIns="0" bIns="0" rIns="0">
            <a:spAutoFit/>
          </a:bodyPr>
          <a:lstStyle/>
          <a:p>
            <a:pPr algn="l">
              <a:lnSpc>
                <a:spcPts val="5304"/>
              </a:lnSpc>
            </a:pPr>
            <a:r>
              <a:rPr lang="en-US" sz="5100" b="true">
                <a:solidFill>
                  <a:srgbClr val="174973"/>
                </a:solidFill>
                <a:latin typeface="Roboto Bold"/>
                <a:ea typeface="Roboto Bold"/>
                <a:cs typeface="Roboto Bold"/>
                <a:sym typeface="Roboto Bold"/>
              </a:rPr>
              <a:t>No incluirá por ahora</a:t>
            </a:r>
          </a:p>
        </p:txBody>
      </p:sp>
      <p:sp>
        <p:nvSpPr>
          <p:cNvPr name="TextBox 19" id="19"/>
          <p:cNvSpPr txBox="true"/>
          <p:nvPr/>
        </p:nvSpPr>
        <p:spPr>
          <a:xfrm rot="0">
            <a:off x="10114077" y="1761888"/>
            <a:ext cx="7145223" cy="8084442"/>
          </a:xfrm>
          <a:prstGeom prst="rect">
            <a:avLst/>
          </a:prstGeom>
        </p:spPr>
        <p:txBody>
          <a:bodyPr anchor="t" rtlCol="false" tIns="0" lIns="0" bIns="0" rIns="0">
            <a:spAutoFit/>
          </a:bodyPr>
          <a:lstStyle/>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Diagrama de horas de sueño: No se mostrará una representación gráfica del tiempo dormido semanalmente.</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Inserción de videos de relajación: No se integrarán recursos multimedia para mejorar la calidad del sueño en la primera versión.</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Personalización de tonos de alarma: Se utilizarán sonidos predeterminados sin opción de personalización.</a:t>
            </a:r>
          </a:p>
          <a:p>
            <a:pPr algn="just" marL="586144" indent="-293072" lvl="1">
              <a:lnSpc>
                <a:spcPts val="3800"/>
              </a:lnSpc>
              <a:buFont typeface="Arial"/>
              <a:buChar char="•"/>
            </a:pPr>
            <a:r>
              <a:rPr lang="en-US" b="true" sz="2714" spc="162">
                <a:solidFill>
                  <a:srgbClr val="174973"/>
                </a:solidFill>
                <a:latin typeface="Inter Medium"/>
                <a:ea typeface="Inter Medium"/>
                <a:cs typeface="Inter Medium"/>
                <a:sym typeface="Inter Medium"/>
              </a:rPr>
              <a:t>Cuadros estadísticos (barras o pastel): No se incluirán gráficos avanzados para visualizar patrones de sueño.</a:t>
            </a:r>
          </a:p>
          <a:p>
            <a:pPr algn="just" marL="0" indent="0" lvl="0">
              <a:lnSpc>
                <a:spcPts val="3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DAGYKXF8Meo</dc:identifier>
  <dcterms:modified xsi:type="dcterms:W3CDTF">2011-08-01T06:04:30Z</dcterms:modified>
  <cp:revision>1</cp:revision>
  <dc:title>Presentación Proyecto Final de Grado Moderno Azul</dc:title>
</cp:coreProperties>
</file>